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l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72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ລູກ​ຊາຍ​ຄົນ​ທີ​ສອງ​ໄດ້​ສູນ​ເສຍ​ໄປ​ແລະ​ຖືກ​ພົບ​ເຫັນ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ມື້ນີ້</a:t>
            </a:r>
            <a:r xmlns:a="http://schemas.openxmlformats.org/drawingml/2006/main">
              <a:rPr altLang="en-US" lang="lo" sz="4000">
                <a:solidFill>
                  <a:srgbClr val="ff0000"/>
                </a:solidFill>
              </a:rPr>
              <a:t> </a:t>
            </a:r>
            <a:r xmlns:a="http://schemas.openxmlformats.org/drawingml/2006/main">
              <a:rPr altLang="ko-KR" lang="lo" sz="4000">
                <a:solidFill>
                  <a:srgbClr val="ff0000"/>
                </a:solidFill>
              </a:rPr>
              <a:t>ແບບສອບຖາມ</a:t>
            </a:r>
            <a:r xmlns:a="http://schemas.openxmlformats.org/drawingml/2006/main">
              <a:rPr altLang="en-US" lang="l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ພໍ່​ປະຕິບັດ​ຕໍ່​ລູກ​ຊາຍ​ຄົນ​ທີ​ສອງ​ແນວ​ໃດ​ເມື່ອ​ລາວ​ກັບ​ມາ?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ລາວ​ໄລ່​ລູກ​ຊາຍ​ຄົນ​ທີ​ສອງ​ອອກ.</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ລາວຕີລູກຊາຍຄົນທີສອງ.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ລາວບໍ່ເຫັນລູກຊາຍຄົນທີສອງ.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ລາວຕ້ອນຮັບລູກຊາຍຄົນທີສອງດ້ວຍຄວາມຍິນດີ.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ລາວຕ້ອນຮັບລູກຊາຍຄົນທີສອງດ້ວຍຄວາມຍິນດີ.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81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ລູກໜີ້ທີ່ຕິດໜີ້ສິບພັນພອນສະຫວັນ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'ເຈົ້າຄວນມີຄວາມເມດຕາຕໍ່ເພື່ອນຮັບໃຊ້ຂອງເຈົ້າຄືກັບທີ່ຂ້ອຍເຄີຍມີຕໍ່ເຈົ້າບໍ?'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18:</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ມີ​ຊາຍ​ຄົນ​ໜຶ່ງ​ເປັນ​ໜີ້​ກະສັດ​ສິບ​ພັນ​ພອນ. ກະສັດ​ໄດ້​ສົງສານ​ຊາຍ​ຄົນ​ນັ້ນ, ຍົກເລີກ​ໜີ້​ສິນ.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ແຕ່​ເມື່ອ​ຊາຍ​ຄົນ​ນັ້ນ​ອອກ​ໄປ ລາວ​ພົບ​ຄົນ​ຮັບໃຊ້​ຄົນ​ໜຶ່ງ​ທີ່​ເປັນ​ໜີ້​ລາວ​ຮ້ອຍ​ເດນາຣີ. ລາວ​ຈັບ​ລາວ​ແລະ​ໃຈ​ຮ້າຍ​ໃຫ້​ລາວ. "ຈ່າຍຄືນສິ່ງທີ່ເຈົ້າເປັນໜີ້ຂ້ອຍ!"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ແລະ ລາວ​ໄດ້​ໂຍນ​ເພື່ອນ​ຮັບໃຊ້​ຂອງ​ລາວ​ເຂົ້າ​ໄປ​ໃນ​ຄຸກ. ກະສັດ​ໄດ້​ຍິນ​ຂ່າວ​ນີ້​ຈາກ​ຄົນ​ຮັບໃຊ້​ຄົນ​ອື່ນ​ຂອງ​ເພິ່ນ.</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ແລ້ວ​ກະສັດ​ກໍ​ໂກດຮ້າຍ​ແລະ​ເອີ້ນ​ຄົນ​ຮັບໃຊ້​ກັບຄືນ​ມາ. “ຂ້າ​ພະ​ເຈົ້າ​ໄດ້​ຍົກ​ເລີກ​ຫນີ້​ສິນ​ທັງ​ຫມົດ​ຂອງ​ທ່ານ​ເພາະ​ວ່າ​ທ່ານ​ໄດ້​ຂໍ​ຮ້ອງ​ໃຫ້​ຂ້າ​ພະ​ເຈົ້າ. ເຈົ້າ​ບໍ່​ຄວນ​ມີ​ຄວາມ​ເມດຕາ​ຕໍ່​ເພື່ອນ​ຮັບໃຊ້​ຂອງ​ເຈົ້າ ດັ່ງ​ທີ່​ເຮົາ​ໄດ້​ມີ​ຕໍ່​ເຈົ້າ​ບໍ?”</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ພະ​ເຍຊູ​ກ່າວ​ວ່າ “ພະ​ບິດາ​ຂອງ​ພວກ​ເຮົາ​ຜູ້​ຢູ່​ໃນ​ສະຫວັນ​ໄດ້​ໃຫ້​ອະໄພ​ແກ່​ທ່ານ​ທັງ​ຫຼາຍ​ຈົ່ງ​ຍົກ​ໂທດ​ໃຫ້​ກັນ​ແລະ​ກັ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ຄົນຮັບໃຊ້ຄົນໜຶ່ງຖືກໜີ້ສິນຫຼາຍສິບພັນພອນ.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ແຕ່​ລາວ​ບໍ່​ໄດ້​ໃຫ້​ອະໄພ​ເພື່ອນ​ຮັບໃຊ້​ທີ່​ເປັນ​ໜີ້​ລາວ​ໜຶ່ງ​ຮ້ອຍ​ເດນາຣີ.</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ນີ້​ແມ່ນ​ທ່າ​ທີ​ທີ່​ບໍ່​ກະ​ຕື​ລື​ລົ້ນ.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ພວກເຮົາຍັງໄດ້ຮັບການໃຫ້ອະໄພແລະບັນທືກໂດຍພຣະຄຸນໂດຍຜ່ານພຣະເຢຊູ.</a:t>
            </a:r>
            <a:r xmlns:a="http://schemas.openxmlformats.org/drawingml/2006/main">
              <a:rPr altLang="en-US" lang="lo" sz="3200">
                <a:solidFill>
                  <a:schemeClr val="tx1">
                    <a:lumMod val="65000"/>
                    <a:lumOff val="35000"/>
                  </a:schemeClr>
                </a:solidFill>
              </a:rPr>
              <a:t> </a:t>
            </a:r>
            <a:r xmlns:a="http://schemas.openxmlformats.org/drawingml/2006/main">
              <a:rPr altLang="ko-KR" lang="lo" sz="3200">
                <a:solidFill>
                  <a:schemeClr val="tx1">
                    <a:lumMod val="65000"/>
                    <a:lumOff val="35000"/>
                  </a:schemeClr>
                </a:solidFill>
              </a:rPr>
              <a:t>ຖ້າ​ເຮົາ​ບໍ່​ລືມ​ພຣະຄຸນ​ນັ້ນ ເຮົາ​ຕ້ອງ​ໃຫ້​ອະໄພ​ຜູ້​ທີ່​ເຮັດ​ຜິດ​ຕໍ່​ເຮົາ.</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ພະ​ເຍຊູ​ເປັນ​ຜູ້​ໃຫ້​ອະໄພ​ແລະ​ຮັກ​ເຮົາ​ຈົນ​ເຖິງ​ທີ່​ສຸດ.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ເງິນທີ່ລາວຖືກຕັດອອກໂດຍກະສັດເທົ່າໃດ??</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ຮ້ອຍ denarii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ສອງ​ຮ້ອຍ​ເດ​ນາ​ຣີ</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​ຫນຶ່ງ​ຮ້ອຍ​ພອນ​ສະ​ຫວັນ</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ສິບພັນພອນສະຫວັນ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ສິບພັນພອນສະຫວັນ</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o" sz="4000"/>
              <a:t>ເພາະ​ລູກ​ຊາຍ​ຂອງ​ຂ້າ​ພະ​ເຈົ້າ​ຜູ້​ນີ້​ໄດ້​ຕາຍ​ໄປ ແລະ ມີ​ຊີ​ວິດ​ອີກ; ລາວເສຍໄປ ແລະຖືກພົບເຫັນ.' ດັ່ງນັ້ນເຂົາເຈົ້າຈຶ່ງເລີ່ມສະຫຼອງ.</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'ເຈົ້າຄວນມີຄວາມເມດຕາຕໍ່ເພື່ອນຮັບໃຊ້ຂອງເຈົ້າຄືກັບທີ່ຂ້ອຍເຄີຍມີຕໍ່ເຈົ້າບໍ?'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18:</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82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ໂຮຊັນນາເຖິງພຣະບຸດຂອງດາວິດ!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ຝູງ​ຊົນ​ທີ່​ໄປ​ນຳ​ໜ້າ​ເພິ່ນ ແລະ​ພວກ​ທີ່​ຕິດ​ຕາມ​ໄດ້​ຮ້ອງ​ຂຶ້ນ​ວ່າ, “ໂຮຊັນນາ​ຫາ​ພຣະ​ບຸດ​ຂອງ​ດາວິດ! "ພອນແມ່ນຜູ້ທີ່ມາໃນພຣະນາມຂອງພຣະຜູ້ເປັນເຈົ້າ!" "ໂຮຊັນນາຢູ່ໃນທີ່ສູງທີ່ສຸດ!"</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lo" altLang="ko-KR" sz="2600">
                <a:solidFill>
                  <a:schemeClr val="tx1">
                    <a:lumMod val="65000"/>
                    <a:lumOff val="35000"/>
                  </a:schemeClr>
                </a:solidFill>
              </a:rPr>
              <a:t>ເມື່ອ​ພະ​ເຍຊູ​ເຂົ້າ​ໄປ​ໃກ້​ນະຄອນ​ເຢຣູຊາເລັມ ພຣະອົງ​ຈຶ່ງ​ໃຊ້​ສາວົກ​ສອງ​ຄົນ​ໄປ​ບອກ​ວ່າ, “ຈົ່ງ​ໄປ​ທີ່​ບ້ານ ແລະ​ເຈົ້າ​ຈະ​ພົບ​ລໍ​ກັບ​ລໍ​ຢູ່​ຂ້າງ​ນາງ. ຖອດພວກມັນອອກ ແລະເອົາພວກມັນມາໃຫ້ຂ້ອຍ.”</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ສາວົກສອງຄົນເຂົ້າໄປໃນບ້ານແລະເຮັດຕາມທີ່ພະເຍຊູສັ່ງ.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ພວກເຂົາເຈົ້າໄດ້ພົບເຫັນ donkey ໄດ້. "ພຣະຜູ້ເປັນເຈົ້າຕ້ອງການພວກເຂົາ." ຫຼັງຈາກນັ້ນ, ເຈົ້າຂອງໄດ້ສົ່ງພວກເຂົາທັນທີ.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ພະ​ເຍຊູ​ນັ່ງ​ເທິງ​ລໍ​ເດັກ​ນ້ອຍ​ແລະ​ເຂົ້າ​ໄປ​ໃນ​ເມືອງ​ເຢຣຶຊາເລມ. ຝູງ​ຊົນ​ທີ່​ໄປ​ນຳ​ໜ້າ​ເພິ່ນ ແລະ​ຮ້ອງ​ຂຶ້ນ​ວ່າ, “ໂຮຊັນນາ​ເຖິງ​ພຣະ​ບຸດ​ຂອງ​ດາວິດ!”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ການ​ທີ່​ພະ​ເຍຊູ​ຂີ່​ລໍ​ແລະ​ຝູງ​ຄົນ​ຕ້ອນຮັບ​ພະອົງ​ເປັນ​ໄປ​ຕາມ​ຄຳ​ພະຍາກອນ​ທີ່​ບັນທຶກ​ໄວ້​ໃນ​ຄຳພີ​ໄບເບິນ. ແຕ່ບໍ່ມີໃຜຮູ້ກ່ຽວກັບມັນ.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“ພຣະ​ເຢ​ຊູ​ໄດ້​ຂີ່​ລໍ​ໂຕ​ໜຶ່ງ ແລະ​ຝູງ​ຊົນ​ຮ້ອງ​ຂຶ້ນ​ວ່າ,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'ໂຮຊັນນາເຖິງລູກຊາຍຂອງດາວິດ!'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ເຂົາເຈົ້າໄດ້ຖືກພະຍາກອນທັງໝົດຢູ່ໃນຄຳພີໄບເບິນ.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ພຣະເຢຊູຊົງມີຊີວິດຢູ່ໂດຍການເຊື່ອຟັງ,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ດັ່ງທີ່ຂຽນໄວ້ໃນຄຳພີໄບເບິນ.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ເຮົາ​ທີ່​ຕິດ​ຕາມ​ພະ​ເຍຊູ​ກໍ​ຕ້ອງ​ເຊື່ອ​ຟັງ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ຄໍາຂອງພຣະເຈົ້າຢ່າງລະອຽດ.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ພຣະ​ເຢ​ຊູ​ເປັນ​ກະ​ສັດ​ຂອງ​ພວກ​ເຮົາ​ມີ​ຄ່າ​ຄວນ​ຂອງ​ການ​ສັນ​ລະ​ເສີນ​ແລະ​ລັດ​ສະ​ຫມີ​ພາບ​.</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o">
                <a:solidFill>
                  <a:schemeClr val="tx1">
                    <a:lumMod val="50000"/>
                    <a:lumOff val="50000"/>
                  </a:schemeClr>
                </a:solidFill>
              </a:rPr>
              <a:t>ສະບັບເລກທີ 73 ພຣະຄໍາຂອງພຣະເຈົ້າ</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lo" sz="4400"/>
              <a:t>ພະ​ເຍຊູ​ປຸກ​ລາຊະໂລ​ໃຫ້​ເປັນ​ຄືນ​ມາ​ຈາກ​ຕາຍ</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ພະ​ເຍຊູ​ຂີ່​ຫຍັງ​ເຂົ້າ​ເມືອງ​ເຢຣຶຊາເລມ?</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ຝູງ​ລໍ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ມ້າເດັກນ້ອຍ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ຊ້າງ​ນ້ອຍ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ອູດເດັກນ້ອຍ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① </a:t>
            </a:r>
            <a:r xmlns:a="http://schemas.openxmlformats.org/drawingml/2006/main">
              <a:rPr altLang="ko-KR" lang="lo" sz="2800">
                <a:solidFill>
                  <a:srgbClr val="ff0000"/>
                </a:solidFill>
              </a:rPr>
              <a:t>ຝູງ​ລໍ</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ຝູງ​ຊົນ​ທີ່​ໄປ​ນຳ​ໜ້າ​ເພິ່ນ ແລະ​ພວກ​ທີ່​ຕິດ​ຕາມ​ໄດ້​ຮ້ອງ​ຂຶ້ນ​ວ່າ, “ໂຮຊັນນາ​ຫາ​ພຣະ​ບຸດ​ຂອງ​ດາວິດ! "ພອນແມ່ນຜູ້ທີ່ມາໃນພຣະນາມຂອງພຣະຜູ້ເປັນເຈົ້າ!" "ໂຮຊັນນາຢູ່ໃນທີ່ສູງທີ່ສຸດ!"</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83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ເຮືອນ​ຂອງ​ຂ້າ​ພະ​ເຈົ້າ​ເປັນ​ເຮືອນ​ຂອງ​ການ​ອະ​ທິ​ຖານ.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ພະອົງ​ກ່າວ​ກັບ​ເຂົາ​ວ່າ, “ມີ​ຄຳ​ຂຽນ​ໄວ້​ວ່າ, ເຮືອນ​ຂອງ​ເຮົາ​ຈະ​ຖືກ​ເອີ້ນ​ວ່າ​ບ້ານ​ອະທິດຖານ, ແຕ່​ພວກ​ເຈົ້າ​ເຮັດ​ໃຫ້​ເປັນ ‘ບ່ອນ​ຂອງ​ພວກ​ໂຈນ.”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ພະ​ເຍຊູ​ເຂົ້າ​ໄປ​ໃນ​ວິຫານ​ເຢຣຶຊາເລມ. ພາຍໃນວັດມີແມ່ຄ້າ ແລະຜູ້ແລກປ່ຽນເງິນຫຼາຍ.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ພະ​ເຍຊູ​ປີ້ນ​ໂຕະ​ຂອງ​ຄົນ​ແລກ​ເງິນ​ແລະ​ບ່ອນ​ນັ່ງ​ຂອງ​ນົກ​ເຂົາ​ທີ່​ຂາຍ​ນົກ. ລາວ​ຂັບ​ໄລ່​ຜູ້​ທີ່​ຊື້​ຂາຍ​ຢູ່​ທີ່​ນັ້ນ.</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ພຣະເຢຊູຊົງ​ກ່າວ​ດ້ວຍ​ໃຈ​ຮ້າຍ​ວ່າ, “ມີ​ຄຳ​ຂຽນ​ໄວ້​ວ່າ, ເຮືອນ​ຂອງ​ເຮົາ​ຈະ​ຖືກ​ເອີ້ນ​ວ່າ​ເຮືອນ​ແຫ່ງ​ການ​ອະທິດຖານ, ແຕ່​ເຈົ້າ​ເຮັດ​ໃຫ້​ເປັນ​ຂຸມ​ຂອງ​ພວກ​ໂຈນ.”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ພະ​ເຍຊູ​ຂັບ​ໄລ່​ພວກ​ພໍ່ຄ້າ​ອອກ​ຈາກ​ວິຫານ​ແລະ​ປິ່ນປົວ​ຄົນ​ເຈັບ​ປ່ວຍ​ໃນ​ວິຫານ.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o" sz="3600">
                <a:solidFill>
                  <a:schemeClr val="tx1">
                    <a:lumMod val="65000"/>
                    <a:lumOff val="35000"/>
                  </a:schemeClr>
                </a:solidFill>
              </a:rPr>
              <a:t>ວິຫານ, ໂບດ, ເປັນສະຖານທີ່ນະມັດສະການແລະອະທິຖານຕໍ່ພຣະເຈົ້າ.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ພະ​ເຍຊູ​ຄຽດ​ຮ້າຍ​ຝູງ​ຊົນ​ທີ່​ປ່ຽນ​ເປັນ​ບ່ອນ​ເຮັດ​ທຸລະ​ກິດ.</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ເຈົ້າມາໂບດເພື່ອຫຍັງ?</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ໃນໂບດ, ເຈົ້າຕ້ອງພົບກັບພຣະເຈົ້າດ້ວຍການນະມັດສະການແລະການອະທິຖານ.</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ພະເຍຊູເປັນເຈົ້າຂອງໂບດ. ພຣະເຢຊູເປັນຜູ້ທີ່ໄດ້ຮັບການນະມັດສະການແລະຄໍາອະທິຖານຂອງພວກເຮົາຈາກຄຣິສຕະຈັກ.</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ພຣະ​ເຢ​ຊູ​ໄດ້​ກ່າວ​ກັບ​ນາງ, "ຂ້າ​ພະ​ເຈົ້າ​ເປັນ​ການ​ຟື້ນ​ຄືນ​ຊີ​ວິດ​ແລະ​ຊີ​ວິດ, ຜູ້​ທີ່​ເຊື່ອ​ໃນ​ຂ້າ​ພະ​ເຈົ້າ​ຈະ​ມີ​ຊີ​ວິດ, ເຖິງ​ແມ່ນ​ວ່າ​ເຂົາ​ຈະ​ຕາຍ;</a:t>
            </a:r>
            <a:endParaRPr xmlns:a="http://schemas.openxmlformats.org/drawingml/2006/main" altLang="ko-KR" lang="en-US" sz="3600"/>
          </a:p>
          <a:p>
            <a:pPr xmlns:a="http://schemas.openxmlformats.org/drawingml/2006/main" lvl="0">
              <a:defRPr/>
            </a:pPr>
            <a:r xmlns:a="http://schemas.openxmlformats.org/drawingml/2006/main">
              <a:rPr altLang="ko-KR" lang="lo" sz="3600"/>
              <a:t>ແລະຜູ້ໃດທີ່ມີຊີວິດຢູ່ແລະເຊື່ອໃນເຮົາຈະບໍ່ຕາຍ. ເຈົ້າເຊື່ອເລື່ອງນີ້ບໍ?”</a:t>
            </a:r>
            <a:endParaRPr xmlns:a="http://schemas.openxmlformats.org/drawingml/2006/main" altLang="ko-KR" lang="en-US" sz="3600"/>
          </a:p>
          <a:p>
            <a:pPr xmlns:a="http://schemas.openxmlformats.org/drawingml/2006/main" lvl="0">
              <a:defRPr/>
            </a:pPr>
            <a:r xmlns:a="http://schemas.openxmlformats.org/drawingml/2006/main">
              <a:rPr altLang="ko-KR" lang="l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11:</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ພະ​ເຍຊູ​ຂັບ​ໄລ່​ຜູ້​ໃດ​ອອກ​ຈາກ​ວິຫານ?</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ຊາວ​ຢິວ</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ຄົນຕ່າງຊາດ</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ປະໂລຫິດ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ພໍ່ຄ້າ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ພໍ່ຄ້າ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ພະອົງ​ກ່າວ​ກັບ​ເຂົາ​ວ່າ, “ມີ​ຄຳ​ຂຽນ​ໄວ້​ວ່າ, ເຮືອນ​ຂອງ​ເຮົາ​ຈະ​ຖືກ​ເອີ້ນ​ວ່າ​ບ້ານ​ອະທິດຖານ, ແຕ່​ພວກ​ເຈົ້າ​ເຮັດ​ໃຫ້​ເປັນ ‘ບ່ອນ​ຂອງ​ພວກ​ໂຈນ.”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84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ພຣະເຢຊູໄດ້ລ້າງຕີນຂອງສາວົກຂອງພຣະອົງ</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ບັດ​ນີ້​ເຮົາ​ຜູ້​ເປັນ​ນາຍ​ແລະ​ພຣະ​ອາ​ຈານ​ຂອງ​ເຈົ້າ​ໄດ້​ລ້າງ​ຕີນ​ຂອງ​ເຈົ້າ​ແລ້ວ, ເຈົ້າ​ກໍ​ຄວນ​ລ້າງ​ຕີນ​ຂອງ​ກັນ​ແລະ​ກັນ.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ພະເຍຊູກິນເຂົ້າແລງຄັ້ງສຸດທ້າຍກັບພວກສາວົກ. ພະ​ເຍຊູ​ຮູ້​ວ່າ​ນີ້​ເປັນ​ອາຫານ​ຄັ້ງ​ສຸດ​ທ້າຍ​ກັບ​ພວກ​ລູກ​ສິດ.</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ທັນໃດນັ້ນ ພະເຍຊູເອົານໍ້າໃສ່ອ່າງ ແລະພະອົງເລີ່ມລ້າງຕີນຂອງພວກສາວົກເທື່ອລະຄົນ.</a:t>
            </a:r>
            <a:r xmlns:a="http://schemas.openxmlformats.org/drawingml/2006/main">
              <a:rPr lang="l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ເມື່ອເຖິງເວລາຂອງເປໂຕ, ເປໂຕເວົ້າວ່າ, "ເປັນຫຍັງພຣະຜູ້ເປັນເຈົ້າຈຶ່ງລ້າງຕີນຂອງພວກເຮົາ? ຂ້າພະເຈົ້າຈະບໍ່ລ້າງ!"</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ພະ​ເຍຊູ​ຕອບ. "ຖ້າຂ້ອຍບໍ່ລ້າງຕີນຂອງເຈົ້າ, ເຈົ້າແລະຂ້ອຍບໍ່ມີຫຍັງກ່ຽວຂ້ອງກັບມັນ, ເຈົ້າອາດຈະບໍ່ເຂົ້າໃຈດີ, ແຕ່ມື້ຫນຶ່ງເຈົ້າຈະເຂົ້າໃຈ."</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"ຂ້ອຍລ້າງຕີນຂອງເຈົ້າເພື່ອເປັນຕົວຢ່າງ. ຈາກນີ້ໄປ, ລ້າງຕີນຂອງກັນແລະກັນແລະກາຍເປັນຜູ້ທີ່ຮັບໃຊ້ເຊິ່ງກັນແລະກັນ."</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o" sz="3600">
                <a:solidFill>
                  <a:schemeClr val="tx1">
                    <a:lumMod val="65000"/>
                    <a:lumOff val="35000"/>
                  </a:schemeClr>
                </a:solidFill>
              </a:rPr>
              <a:t>ໃນ​ໂລກ​ນີ້ ຄົນ​ຕໍ່າ​ຕ້ອຍ​ຮັບໃຊ້​ຄົນ​ສູງ ແຕ່​ກົງ​ກັນ​ຂ້າມ ພະ​ເຍຊູ​ລ້າງ​ຕີນ​ພວກ​ສາວົກ​ແລະ​ຍອມ​ແພ້</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ຊີວິດຂອງລາວສໍາລັບພວກເຮົາ.</a:t>
            </a:r>
            <a:r xmlns:a="http://schemas.openxmlformats.org/drawingml/2006/main">
              <a:rPr altLang="en-US" lang="lo" sz="3600">
                <a:solidFill>
                  <a:schemeClr val="tx1">
                    <a:lumMod val="65000"/>
                    <a:lumOff val="35000"/>
                  </a:schemeClr>
                </a:solidFill>
              </a:rPr>
              <a:t> </a:t>
            </a:r>
            <a:r xmlns:a="http://schemas.openxmlformats.org/drawingml/2006/main">
              <a:rPr altLang="ko-KR" lang="lo" sz="3600">
                <a:solidFill>
                  <a:schemeClr val="tx1">
                    <a:lumMod val="65000"/>
                    <a:lumOff val="35000"/>
                  </a:schemeClr>
                </a:solidFill>
              </a:rPr>
              <a:t>ຖ້າ​ເຮົາ​ເປັນ​ສາວົກ​ຂອງ​ພະ​ເຍຊູ ເຮົາ​ກໍ​ຄວນ​ຍິນດີ​ທີ່​ຈະ​ຮັບໃຊ້​ເຊິ່ງ​ກັນ​ແລະ​ກັນ​ໃນ​ບ່ອນ​ຕ່ຳ​ກວ່າ​ທີ່​ຈະ​ຮັບ​ການ​ປະຕິບັດ​ໃນ​ບ່ອນ​ທີ່​ສູງ​ກວ່າ.</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ມື້ໜຶ່ງມີຂ່າວມາເຖິງພະເຍຊູ. “ລາຊະໂລ​ເຈັບ​ປ່ວຍ. ກະລຸນາມາປິ່ນປົວລາວໂດຍໄວ.”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r xmlns:a="http://schemas.openxmlformats.org/drawingml/2006/main">
              <a:rPr altLang="en-US" lang="lo" sz="3600">
                <a:solidFill>
                  <a:srgbClr val="0070c0"/>
                </a:solidFill>
              </a:rPr>
              <a:t> </a:t>
            </a:r>
            <a:r xmlns:a="http://schemas.openxmlformats.org/drawingml/2006/main">
              <a:rPr altLang="ko-KR" lang="lo" sz="3600">
                <a:solidFill>
                  <a:srgbClr val="0070c0"/>
                </a:solidFill>
              </a:rPr>
              <a:t>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ພະ​ເຍຊູ​ເປັນ​ຜູ້​ສູງ​ສຸດ ແຕ່​ພະອົງ​ໄດ້​ມາ​ເຖິງ​ບ່ອນ​ຕ່ຳ​ສຸດ​ແລະ​ເຕັມ​ໃຈ​ຮັບ​ໃຊ້​ພວກ​ເຮົາ​ທຸກ​ຄົນ.</a:t>
            </a:r>
            <a:r xmlns:a="http://schemas.openxmlformats.org/drawingml/2006/main">
              <a:rPr altLang="en-US" lang="l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ໃຜ​ບໍ່​ໃຫ້​ພະ​ເຍຊູ​ລ້າງ​ຕີນ?</a:t>
            </a:r>
            <a:r xmlns:a="http://schemas.openxmlformats.org/drawingml/2006/main">
              <a:rPr altLang="en-US" lang="l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ເປໂຕ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Judas Iscariot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③ </a:t>
            </a:r>
            <a:r xmlns:a="http://schemas.openxmlformats.org/drawingml/2006/main">
              <a:rPr altLang="ko-KR" lang="lo" sz="2800">
                <a:solidFill>
                  <a:srgbClr val="ff0000"/>
                </a:solidFill>
              </a:rPr>
              <a:t>ເປໂຕ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ບັດ​ນີ້​ເຮົາ​ຜູ້​ເປັນ​ນາຍ​ແລະ​ພຣະ​ອາ​ຈານ​ຂອງ​ເຈົ້າ​ໄດ້​ລ້າງ​ຕີນ​ຂອງ​ເຈົ້າ​ແລ້ວ, ເຈົ້າ​ກໍ​ຄວນ​ລ້າງ​ຕີນ​ຂອງ​ກັນ​ແລະ​ກັນ.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85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ພຣະເຢຊູອະທິຖານຢູ່ເທິງພູ</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ຍ່າງໄປໄກກວ່ານີ້ເລັກນ້ອຍ, ລາວກົ້ມຫນ້າລົງກັບພື້ນດິນແລະອະທິຖານວ່າ, "ພໍ່ຂອງຂ້ອຍ, ຖ້າເປັນໄປໄດ້, ຂໍໃຫ້ຈອກນີ້ເອົາໄປຈາກຂ້ອຍ, ແຕ່ບໍ່ແມ່ນຕາມທີ່ເຮົາຕ້ອງການ, ແຕ່ຕາມທີ່ເຈົ້າຕ້ອງການ."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ມັດທາຍ</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ຫຼັງ​ຈາກ​ອາຫານ​ແລງ ພະ​ເຍຊູ​ໄດ້​ກັບ​ພວກ​ສາວົກ​ໄປ​ບ່ອນ​ໜຶ່ງ​ຊື່​ວ່າ​ເຄັດເຊມາເນ.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ພຣະ​ເຢ​ຊູ​ໄດ້​ກ່າວ​ກັບ​ສາ​ນຸ​ສິດ​ວ່າ, "ຈິດ​ວິນ​ຍານ​ຂອງ​ຂ້າ​ພະ​ເຈົ້າ​ມີ​ຄວາມ​ໂສກ​ເສົ້າ​ກັບ​ຄວາມ​ຕາຍ. ຢູ່ບ່ອນນີ້ ແລະເຝົ້າຍາມກັບຂ້ອຍ.”</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""ພຣະບິດາຂອງຂ້າພະເຈົ້າ, ຖ້າເປັນໄປໄດ້, ຂໍໃຫ້ຈອກນີ້ເອົາໄປຈາກຂ້ອຍ, ແຕ່ບໍ່ແມ່ນຕາມທີ່ເຮົາຕ້ອງການ, ແຕ່ຕາມທີ່ເຈົ້າຕ້ອງການ." ພະເຍຊູອະທິດຖານຢ່າງຈິງຈັງ. ແຕ່​ພວກ​ສາວົກ​ນອນ​ຫລັບ​ສະໜິດ.</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ພະ​ເຍຊູ​ບອກ​ພວກ​ສາວົກ​ໃຫ້​ຕື່ນ​ຂຶ້ນ​ວ່າ, “ເຈົ້າ​ເຝົ້າ​ເບິ່ງ​ຂ້ອຍ​ເປັນ​ເວລາ​ໜຶ່ງ​ຊົ່ວ​ໂມງ​ບໍ? ເບິ່ງ. ຜູ້ທໍລະຍົດຂອງຂ້ອຍມານີ້ເພື່ອຈັບຂ້ອຍ.”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ໃນ​ທີ່​ສຸດ ພະ​ເຍຊູ​ໄດ້​ຕິດ​ຕາມ​ຜູ້​ຄົນ​ທີ່​ມາ​ຈັບ​ພະອົງ. ມັນ​ແມ່ນ​ການ​ຕາຍ​ເພື່ອ​ຊົດ​ເຊີຍ​ບາບ​ຂອງ​ພວກ​ເຮົາ​ເທິງ​ໄມ້​ກາງ​ແຂນ​ດັ່ງ​ທີ່​ພຣະ​ເຈົ້າ​ປາ​ຖະ​ຫນ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ແຕ່ກ່ອນພະເຍຊູມາ ພະອົງຕາຍ.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o" altLang="ko-KR" sz="3600">
                <a:solidFill>
                  <a:schemeClr val="tx1">
                    <a:lumMod val="65000"/>
                    <a:lumOff val="35000"/>
                  </a:schemeClr>
                </a:solidFill>
              </a:rPr>
              <a:t>ມັນເຈັບປວດສໍາລັບພຣະເຢຊູທີ່ຈະຕາຍເພື່ອຈ່າຍຄ່າບາບຂອງພວກເຮົາຢູ່ເທິງໄມ້ກາງແຂນ, ແຕ່ພຣະອົງໄດ້ເຊື່ອຟັງຢ່າງສົມບູນ</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ເພາະ​ວ່າ​ມັນ​ເປັນ​ພຣະ​ປະສົງ​ຂອງ​ພຣະ​ເຈົ້າ.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ທໍາອິດພວກເຮົາຕ້ອງຫວັງວ່າພຣະປະສົງຂອງພຣະເຈົ້າຈະສໍາເລັດແທນທີ່ຈະເປັນຂອງຂ້າພະເຈົ້າໃນຊີວິດຂອງພວກເຮົາ.</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r xmlns:a="http://schemas.openxmlformats.org/drawingml/2006/main">
              <a:rPr lang="lo" altLang="en-US" sz="3600">
                <a:solidFill>
                  <a:srgbClr val="0070c0"/>
                </a:solidFill>
              </a:rPr>
              <a:t> </a:t>
            </a:r>
            <a:r xmlns:a="http://schemas.openxmlformats.org/drawingml/2006/main">
              <a:rPr lang="lo" altLang="ko-KR" sz="3600">
                <a:solidFill>
                  <a:srgbClr val="0070c0"/>
                </a:solidFill>
              </a:rPr>
              <a:t>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ພະ​ເຍຊູ​ບໍ່​ມີ​ບາບ​ໃນ​ແຜ່ນດິນ​ນີ້ ເພາະ​ພະອົງ​ເຮັດ​ຕາມ​ໃຈ​ປະສົງ​ຂອງ​ພະເຈົ້າ​ຢ່າງ​ເຕັມທີ.</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ພະເຍຊູອະທິດຖານຢູ່ໃສກ່ອນທີ່ຈະຖືກຈັບ?</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​ໃນ​ພຣະ​ວິ​ຫານ​ຂອງ​ເຢ​ຣູ​ຊາ​ເລັມ</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ເຄັດເຊມາເນ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ຫ້ອງເທິງຂອງ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ທະເລສາບ Galilee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② </a:t>
            </a:r>
            <a:r xmlns:a="http://schemas.openxmlformats.org/drawingml/2006/main">
              <a:rPr lang="lo" altLang="ko-KR" sz="2800">
                <a:solidFill>
                  <a:srgbClr val="ff0000"/>
                </a:solidFill>
              </a:rPr>
              <a:t>ເຄັດເຊມາເນ</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ຍ່າງໄປໄກກວ່ານີ້ເລັກນ້ອຍ, ລາວກົ້ມຫນ້າລົງກັບພື້ນດິນແລະອະທິຖານວ່າ, "ພໍ່ຂອງຂ້ອຍ, ຖ້າເປັນໄປໄດ້, ຂໍໃຫ້ຈອກນີ້ເອົາໄປຈາກຂ້ອຍ, ແຕ່ບໍ່ແມ່ນຕາມທີ່ເຮົາຕ້ອງການ, ແຕ່ຕາມທີ່ເຈົ້າຕ້ອງການ."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ມັດທາຍ</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86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ພຣະເຢຊູໄດ້ເສຍຊີວິດຢູ່ເທິງໄມ້ກາງແຂນ.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ພະ​ເຍຊູ​ຮ້ອງ​ດ້ວຍ​ສຽງ​ດັງ​ວ່າ, “ພໍ່​ເອີຍ ຂ້ານ້ອຍ​ມອບ​ວິນຍານ​ຂອງ​ພຣະອົງ​ໄວ້​ໃນ​ມື​ຂອງ​ພຣະອົງ.” ເມື່ອ​ລາວ​ໄດ້​ກ່າວ​ດັ່ງ​ນີ້, ລາວ​ໄດ້​ຫາຍ​ໃຈ​ສຸດ​ທ້າຍ.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23:</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ພຣະເຢຊູ, ທະຫານໂຣມັນຈັບ, ໄດ້ໃສ່ມົງກຸດທີ່ມີໜາມຢູ່ໃນຫົວຂອງພຣະອົງ, ໄດ້ຖືກເຍາະເຍີ້ຍ, ແບກໄມ້ກາງແຂນແລະຖືກນໍາອອກໄປເພື່ອຖືກປະຫານຊີວິດຢູ່ທີ່ພູ.</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ຫຼັງຈາກນັ້ນ, ພຣະເຢຊູໄດ້ຖືກຄຶງຢູ່ເທິງໄມ້ກາງແຂນພ້ອມກັບຜູ້ຮ້າຍສອງຄົນ. ປະຊາຊົນ​ຢືນ​ເບິ່ງ, ແລະ​ພວກ​ຜູ້ປົກຄອງ​ກໍ​ຈົ່ມ​ໃສ່​ພຣະອົງ.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"ພຣະບິດາ, ໃຫ້ອະໄພພວກເຂົາ, ເພາະວ່າພວກເຂົາບໍ່ຮູ້ວ່າພວກເຂົາເຮັດຫຍັງ." ພະ​ເຍຊູ​ອະທິດຖານ​ເພື່ອ​ຜູ້​ທີ່​ຂ້າ​ພະອົງ.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ພະ​ເຍຊູ​ກ່າວ​ວ່າ, “ສຳເລັດ​ແລ້ວ! ແລະພຣະອົງໄດ້ກົ້ມຫົວແລະຍອມແພ້ວິນຍານຂອງພຣະອົງ.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lo" sz="2800">
                <a:solidFill>
                  <a:schemeClr val="tx1">
                    <a:lumMod val="65000"/>
                    <a:lumOff val="35000"/>
                  </a:schemeClr>
                </a:solidFill>
              </a:rPr>
              <a:t>ເອື້ອຍ​ຂອງ​ລາຊະໂລ​ໄດ້​ເວົ້າ​ກັບ​ພະ​ເຍຊູ​ຜູ້​ທີ່​ມາ​ຊ້າ​ວ່າ, “ພະ​ເຍຊູ​ເອີຍ ຖ້າ​ເຈົ້າ​ຢູ່​ທີ່​ນີ້ ນ້ອງ​ຊາຍ​ຂອງ​ຂ້ອຍ​ກໍ​ບໍ່​ຕາຍ.”</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ໃນຂະນະນັ້ນ, ຜ້າມ່ານຂອງພຣະວິຫານໄດ້ຖືກຈີກອອກເປັນສອງຢ່າງຈາກເທິງຫາລຸ່ມ. ແຜ່ນດິນ​ສັ່ນ​ສະເທືອນ​ແລະ​ຫີນ​ແຕກ. ເມື່ອ​ພວກ​ທະຫານ​ທີ່​ຄຶງ​ພະ​ເຍຊູ​ເຫັນ​ສິ່ງ​ນັ້ນ ເຂົາ​ກໍ​ຕົກໃຈ​ຢ້ານ ແລະ​ຮ້ອງ​ຂຶ້ນ​ວ່າ, “ພະອົງ​ເປັນ​ພຣະບຸດ​ຂອງ​ພະເຈົ້າ​ແທ້ໆ!</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o" altLang="ko-KR" sz="3600">
                <a:solidFill>
                  <a:schemeClr val="tx1">
                    <a:lumMod val="65000"/>
                    <a:lumOff val="35000"/>
                  </a:schemeClr>
                </a:solidFill>
              </a:rPr>
              <a:t>ພຣະ​ເຢ​ຊູ​ທີ່​ບໍ່​ມີ​ບາບ​ໄດ້​ທົນ​ທຸກ​ແລະ​ເສຍ​ຊີ​ວິດ​ໃນ​ນາມ​ຂອງ​ພວກ​ເຮົາ, ແລະ​ຈ່າຍ​ສໍາ​ລັບ​ບາບ​ຂອງ​ພວກ​ເຮົາ.</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ດັ່ງນັ້ນ, ພວກເຮົາບໍ່ຈໍາເປັນຕ້ອງຈ່າຍເງິນສໍາລັບຕົວເຮົາເອງ.</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ພວກເຮົາໄດ້ຮັບຄວາມລອດຂອບໃຈພຣະເຢຊູ.</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ພວກເຮົາຕ້ອງບໍ່ລືມເລື່ອງນີ້ສໍາລັບປັດຈຸບັນ.</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ເປັນ​ພຣະ​ຜູ້​ຊ່ວຍ​ໃຫ້​ລອດ​ທີ່​ຊ່ວຍ​ໃຫ້​ລອດ​ພວກ​ເຮົາ​ໂດຍ​ການ​ເສຍ​ຊີ​ວິດ​ສໍາ​ລັບ​ບາບ​ຂອງ​ພວກ​ເຮົາ​ເທິງ​ໄມ້​ກາງ​ແຂ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ພະເຍຊູຖືກຄຶງກັບໃຜ?</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ສາວົກ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ຜູ້ຍິງ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ປະໂລຫິດ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ຄະດີອາຍາ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ຄະດີອາຍາ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ພະ​ເຍຊູ​ຮ້ອງ​ດ້ວຍ​ສຽງ​ດັງ​ວ່າ, “ພໍ່​ເອີຍ ຂ້ານ້ອຍ​ມອບ​ວິນຍານ​ຂອງ​ພຣະອົງ​ໄວ້​ໃນ​ມື​ຂອງ​ພຣະອົງ.” ເມື່ອ​ລາວ​ກ່າວ​ດັ່ງ​ນີ້, ລາວ​ກໍ​ຫາຍ​ໃຈ​ສຸດ​ທ້າຍ.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ລູກາ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23:</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87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Tomb ເປົ່າ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ເມື່ອ​ນາງ​ຫັນ​ໄປ​ເບິ່ງ​ແລ້ວ​ເຫັນ​ພະ​ເຍຊູ​ຢືນ​ຢູ່​ທີ່​ນັ້ນ ແຕ່​ນາງ​ບໍ່​ຮູ້​ວ່າ​ແມ່ນ​ພະ​ເຍຊູ.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ຈອນ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20:</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ມາລີ​ມັກດາລາ​ໄດ້​ໄປ​ທີ່​ອຸບມຸງ​ເພື່ອ​ເຫັນ​ພະ​ເຍຊູ​ຕາຍ. ແຕ່, ປະຕູຫີນຂອງອຸບມຸງໄດ້ເປີດ.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ບໍ່ມີສົບຂອງພຣະເຢຊູຢູ່ໃນອຸບມຸງ. ມາລີ​ຄິດ​ວ່າ​ມີ​ຄົນ​ລັກ​ເອົາ​ສົບ​ຂອງ​ພະ​ເຍຊູ.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ເທວະດາໄດ້ປະກົດຕົວແລະຖາມ. "ເປັນຫຍັງເຈົ້າຮ້ອງໄຫ້?" ມາລີ​ຕອບ​ວ່າ, “ມີ​ຄົນ​ລັກ​ເອົາ​ສົບ​ຂອງ​ພະ​ເຍຊູ.”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ພະ​ເຍຊູ​ກ່າວ​ວ່າ, “ຈົ່ງ​ເອົາ​ປະຕູ​ຫີນ​ຂອງ​ອຸບມຸງ​ໄປ.” ພະ​ເຍຊູ​ສັ່ງ​ວ່າ “ລາຊະໂລ​ອອກ​ມາ.”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ແລະ​ເມື່ອ​ນາງ​ຫັນ​ໄປ​ນັ້ນ​ກໍ​ມີ​ພະ​ເຍຊູ​ຜູ້​ທີ່​ມີ​ຊີວິດ​ຄືນ​ມາ. ແຕ່​ມາລີ​ບໍ່​ຮູ້ຈັກ​ພະ​ເຍຊູ. ນາງ​ບໍ່​ຄິດ​ວ່າ​ພະ​ເຍຊູ​ຈະ​ມີ​ຊີວິດ​ຄືນ​ມາ.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“ມາຣີ…” ພຽງແຕ່ເມື່ອພຣະເຢຊູຊົງເອີ້ນ, ນາງມາຣີຈື່ພຣະອົງໄດ້. "ພຣະອົງເຈົ້າ, ພຣະອົງໄດ້ກັບຄືນມາມີຊີວິດຢ່າງແທ້ຈິງ." ພຣະເຢຊູໄດ້ຟື້ນຄືນຊີວິດສາມມື້ຫຼັງຈາກການຕາຍຂອງພຣະອົງ.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lo" altLang="ko-KR" sz="3300">
                <a:solidFill>
                  <a:schemeClr val="tx1">
                    <a:lumMod val="65000"/>
                    <a:lumOff val="35000"/>
                  </a:schemeClr>
                </a:solidFill>
              </a:rPr>
              <a:t>ບໍ່ມີໃຜໃນໂລກຕາຍ</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o" altLang="ko-KR" sz="3300">
                <a:solidFill>
                  <a:schemeClr val="tx1">
                    <a:lumMod val="65000"/>
                    <a:lumOff val="35000"/>
                  </a:schemeClr>
                </a:solidFill>
              </a:rPr>
              <a:t>ແລະມີຊີວິດຢູ່ອີກເທື່ອຫນຶ່ງ.</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o" altLang="ko-KR" sz="3300">
                <a:solidFill>
                  <a:schemeClr val="tx1">
                    <a:lumMod val="65000"/>
                    <a:lumOff val="35000"/>
                  </a:schemeClr>
                </a:solidFill>
              </a:rPr>
              <a:t>ແຕ່​ພະ​ເຍຊູ​ຜູ້​ດຽວ​ທີ່​ຖືກ​ປຸກ​ໃຫ້​ຄືນ​ມາ​ຈາກ​ຕາຍ​ກໍ​ຍັງ​ມີ​ຊີວິດ​ຢູ່.</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o" altLang="ko-KR" sz="3300">
                <a:solidFill>
                  <a:schemeClr val="tx1">
                    <a:lumMod val="65000"/>
                    <a:lumOff val="35000"/>
                  </a:schemeClr>
                </a:solidFill>
              </a:rPr>
              <a:t>ຄຳພີ​ໄບເບິນ​ບອກ​ວ່າ​ຜູ້​ທີ່​ເຊື່ອ​ໃນ​ພະ​ເຍຊູ​ກັບ​ມາ​ມີ​ຊີວິດ​ອີກ</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o" altLang="ko-KR" sz="3300">
                <a:solidFill>
                  <a:schemeClr val="tx1">
                    <a:lumMod val="65000"/>
                    <a:lumOff val="35000"/>
                  </a:schemeClr>
                </a:solidFill>
              </a:rPr>
              <a:t>ຄືພຣະເຢຊູ.</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o" altLang="ko-KR" sz="3300">
                <a:solidFill>
                  <a:schemeClr val="tx1">
                    <a:lumMod val="65000"/>
                    <a:lumOff val="35000"/>
                  </a:schemeClr>
                </a:solidFill>
              </a:rPr>
              <a:t>ດັ່ງນັ້ນພວກເຮົາບໍ່ຄວນສູນເສຍຄວາມຫວັງຂອງພວກເຮົາ</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o" altLang="ko-KR" sz="3300">
                <a:solidFill>
                  <a:schemeClr val="tx1">
                    <a:lumMod val="65000"/>
                    <a:lumOff val="35000"/>
                  </a:schemeClr>
                </a:solidFill>
              </a:rPr>
              <a:t>ສໍາລັບຊີວິດນິລັນດອນ.</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ເປັນ​ພຣະ​ຜູ້​ເປັນ​ເຈົ້າ​ຂອງ​ໄຊ​ຊະ​ນະ​ທີ່​ເອົາ​ຊະ​ນະ​ຄວາມ​ຕາຍ​ແລະ​ກັບ​ຄືນ​ມາ​ມີ​ຊີ​ວິ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ມາລີຄິດແນວໃດເມື່ອນາງເຫັນວ່າບໍ່ມີພຣະເຢຊູຢູ່ໃນອຸບມຸງ?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ພະ​ເຍຊູ​ຟື້ນ​ຄືນ​ຊີວິດ​ແລ້ວ!</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ນີ້ບໍ່ແມ່ນອຸບໂມງຂອງພະເຍຊູ!</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ມີ​ຄົນ​ລັກ​ເອົາ​ສົບ​ຂອງ​ພະ​ເຍຊູ!</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ພວກ​ສາວົກ​ຊື້​ສົບ​ຂອງ​ພະ​ເຍຊູ!</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③ </a:t>
            </a:r>
            <a:r xmlns:a="http://schemas.openxmlformats.org/drawingml/2006/main">
              <a:rPr lang="lo" altLang="ko-KR" sz="2800">
                <a:solidFill>
                  <a:srgbClr val="ff0000"/>
                </a:solidFill>
              </a:rPr>
              <a:t>ມີ​ຄົນ​ລັກ​ເອົາ​ສົບ​ຂອງ​ພະ​ເຍຊູ!</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ເມື່ອ​ນາງ​ຫັນ​ໄປ​ເບິ່ງ​ແລ້ວ​ເຫັນ​ພະ​ເຍຊູ​ຢືນ​ຢູ່​ທີ່​ນັ້ນ ແຕ່​ນາງ​ບໍ່​ຮູ້​ວ່າ​ແມ່ນ​ພະ​ເຍຊູ.</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ຈອນ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20:</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88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ພຣະເຢຊູຜູ້ສະເດັດຂຶ້ນສູ່ສະຫວັນ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ຫຼັງ​ຈາກ​ທີ່​ເພິ່ນ​ກ່າວ​ດັ່ງ​ນີ້​ແລ້ວ, ເພິ່ນ​ກໍ​ຖືກ​ພາ​ຕົວ​ຂຶ້ນ​ໄປ​ຕໍ່​ໜ້າ​ຕາ​ຂອງ​ພວກ​ເພິ່ນ, ແລະ​ມີ​ເມກ​ປົກ​ຄຸມ​ເພິ່ນ​ໄວ້​ຈາກ​ສາຍຕາ​ຂອງ​ພວກ​ເພິ່ນ.</a:t>
            </a:r>
            <a:r xmlns:a="http://schemas.openxmlformats.org/drawingml/2006/main">
              <a:rPr lang="l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ວກ​ສາວົກ​ບໍ່​ຮູ້​ວ່າ​ພະ​ເຍຊູ​ຖືກ​ປຸກ​ໃຫ້​ຟື້ນ​ຄືນ​ມາ​ຈາກ​ຕາຍ​ໄດ້​ຖືກ​ຈັບ​ດ້ວຍ​ຄວາມ​ຢ້ານ​ກົວ​ແລະ​ຄວາມ​ຜິດ​ຫວັ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ພຣະ​ເຢ​ຊູ​ທີ່​ຟື້ນ​ຄືນ​ຊີ​ວິດ​ໄດ້​ມາ​ຢືນ​ຢູ່​ໃນ​ບັນ​ດາ​ພວກ​ເຂົາ, ສະ​ແດງ​ໃຫ້​ເຫັນ​ພຣະ​ຫັດ​ແລະ​ຂ້າງ​ຂອງ​ພຣະ​ອົງ​ແລະ​ກ່າວ​ວ່າ, "ຢຸດ​ເຊົາ​ການ​ສົງ​ໃສ​ແລະ​ເຊື່ອ​.</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lo" sz="2800">
                <a:solidFill>
                  <a:schemeClr val="tx1">
                    <a:lumMod val="65000"/>
                    <a:lumOff val="35000"/>
                  </a:schemeClr>
                </a:solidFill>
              </a:rPr>
              <a:t>ຈາກ​ນັ້ນ​ເປັນ​ເລື່ອງ​ແປກ​ທີ່​ສາມ​ມື້​ຫຼັງ​ຈາກ​ລາວ​ຕາຍ ລາຊະໂລ​ໄດ້​ຍ່າງ​ອອກ​ໄປ. ຜູ້​ຄົນ​ດີ​ໃຈ​ທີ່​ໄດ້​ເຫັນ​ສິ່ງ​ນີ້ ແລະ​ສັນລະເສີນ​ພະເຈົ້າ.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ຫຼັງຈາກນັ້ນ, ພຣະເຢຊູໄດ້ກ່າວວ່າພຣະອົງຈະກັບຄືນໄປຫາພຣະບິດາຂອງພຣະອົງ, ພຣະເຈົ້າແລະສັນຍາວ່າພຣະອົງຈະສົ່ງພຣະວິນຍານບໍລິສຸດ.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ແລະ ພຣະ​ເຢ​ຊູ​ໄດ້​ສັ່ງ​ໃຫ້​ສາ​ນຸ​ສິດ​ຂອງ​ພຣະ​ອົງ​ເປັນ​ພະ​ຍານ​ຕໍ່​ພຣະ​ອົງ​ຈົນ​ເຖິງ​ທີ່​ສຸດ​ຂອງ​ໂລກ, ເພື່ອ​ປະ​ກາດ​ພຣະ​ກິດ​ຕິ​ຄຸນ​ແລະ​ການ​ສອນ​ພຣະ​ຄໍາ.</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ຫຼັງ​ຈາກ​ເຮັດ​ວຽກ​ງານ​ທັງ​ໝົດ​ໃນ​ແຜ່ນດິນ​ນີ້​ສຳເລັດ​ແລ້ວ ພະ​ເຍຊູ​ໄດ້​ຂຶ້ນ​ໄປ​ສະຫວັນ​ຕໍ່​ໜ້າ​ພວກ​ສາວົກ. ແລະ​ພຣະ​ອົງ​ໄດ້​ສັນ​ຍາ​ກັບ​ພວກ​ເຮົາ​ວ່າ​ພຣະ​ອົງ​ຈະ​ກັບ​ຄືນ​ໄປ​ບ່ອນ​ນີ້​ໃນ​ມື້​ຫນຶ່ງ.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lo" altLang="ko-KR" sz="3600">
                <a:solidFill>
                  <a:schemeClr val="tx1">
                    <a:lumMod val="65000"/>
                    <a:lumOff val="35000"/>
                  </a:schemeClr>
                </a:solidFill>
              </a:rPr>
              <a:t>ພຣະ​ເຢ​ຊູ​ໄດ້​ສັ່ງ​ໃຫ້​ສາ​ນຸ​ສິດ​ຂອງ​ພຣະ​ອົງ​ໃຫ້​ປະ​ກາດ​ພຣະ​ກິດ​ຕິ​ຄຸນ​ໄປ​ທີ່​ສຸດ​ຂອງ​ໂລກ​ກ່ອນ​ທີ່​ພຣະ​ອົງ​ຈະ​ສະ​ເດັດ​ຂຶ້ນ​ໄປ​ສະ​ຫວັນ.</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ສາດສະຫນາຈັກເປັນກຸ່ມຂອງສານຸສິດຂອງພຣະເຢຊູ.</a:t>
            </a:r>
            <a:r xmlns:a="http://schemas.openxmlformats.org/drawingml/2006/main">
              <a:rPr lang="lo" altLang="en-US" sz="3600">
                <a:solidFill>
                  <a:schemeClr val="tx1">
                    <a:lumMod val="65000"/>
                    <a:lumOff val="35000"/>
                  </a:schemeClr>
                </a:solidFill>
              </a:rPr>
              <a:t> </a:t>
            </a:r>
            <a:r xmlns:a="http://schemas.openxmlformats.org/drawingml/2006/main">
              <a:rPr lang="lo" altLang="ko-KR" sz="3600">
                <a:solidFill>
                  <a:schemeClr val="tx1">
                    <a:lumMod val="65000"/>
                    <a:lumOff val="35000"/>
                  </a:schemeClr>
                </a:solidFill>
              </a:rPr>
              <a:t>ໃນ​ຖາ​ນະ​ເປັນ​ສາ​ນຸ​ສິດ​ຂອງ​ພຣະ​ເຢ​ຊູ, ພວກ​ເຮົາ​ຕ້ອງ​ປະ​ກາດ​ພຣະ​ກິດ​ຕິ​ຄຸນ​ຢູ່​ທົ່ວ​ທຸກ​ແຫ່ງ. ແລະພວກເຮົາຕ້ອງເປັນພະຍານຕໍ່ພຣະເຢຊູ.</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ພຣະ​ເຢ​ຊູ​ຍັງ​ມີ​ຊີ​ວິດ​ຢູ່, ນັ່ງ​ຢູ່​ເບື້ອງ​ຂວາ​ຂອງ​ພຣະ​ເຈົ້າ, ແລະ​ພຣະ​ອົງ​ຈະ​ກັບ​ຄືນ​ມາ​ໂລກ​ຕາມ​ທີ່​ໄດ້​ສັນ​ຍາ​ໄວ້.</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ພະ​ເຍຊູ​ທີ່​ຟື້ນ​ຄືນ​ມາ​ຈາກ​ຕາຍ​ສະແດງ​ໃຫ້​ພວກ​ລູກ​ສິດ​ເຫັນ​ຫຍັງ?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ຮອຍເລັບຢູ່ມື ແລະຕີນ</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Thorn ຫມາຍ oh ຫົວ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ຮອຍຕີຢູ່ດ້ານຫຼັງ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ຮອຍແຕກເທິງໃບໜ້າ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① </a:t>
            </a:r>
            <a:r xmlns:a="http://schemas.openxmlformats.org/drawingml/2006/main">
              <a:rPr lang="lo" altLang="ko-KR" sz="2800">
                <a:solidFill>
                  <a:srgbClr val="ff0000"/>
                </a:solidFill>
              </a:rPr>
              <a:t>ຮອຍເລັບຢູ່ມື ແລະຕີນ</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ຫຼັງ​ຈາກ​ທີ່​ເພິ່ນ​ກ່າວ​ດັ່ງ​ນີ້​ແລ້ວ, ເພິ່ນ​ກໍ​ຖືກ​ພາ​ຕົວ​ຂຶ້ນ​ໄປ​ຕໍ່​ໜ້າ​ຕາ​ຂອງ​ພວກ​ເພິ່ນ, ແລະ​ມີ​ເມກ​ປົກ​ຄຸມ​ເພິ່ນ​ໄວ້​ຈາກ​ສາຍຕາ​ຂອງ​ພວກ​ເພິ່ນ.</a:t>
            </a:r>
            <a:r xmlns:a="http://schemas.openxmlformats.org/drawingml/2006/main">
              <a:rPr lang="l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89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ພຣະວິນຍານບໍລິສຸດໄດ້ມາ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ເຂົາ​ເຈົ້າ​ທັງ​ໝົດ​ເຕັມ​ໄປ​ດ້ວຍ​ພຣະ​ວິນ​ຍານ​ບໍ​ລິ​ສຸດ ແລະ​ເລີ່ມ​ເວົ້າ​ພາ​ສາ​ອື່ນ​ຕາມ​ທີ່​ພຣະ​ວິນ​ຍານ​ໄດ້​ເປີດ​ໃຫ້​ເຂົາ​ເຈົ້າ.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ພວກ​ສາວົກ​ຢູ່​ໃນ​ເມືອງ​ເຢຣຶຊາເລມ​ຕາມ​ທີ່​ພະ​ເຍຊູ​ກ່າວ. ເມື່ອ​ວັນ​ເພນເຕກອດ​ມາ​ເຖິງ ພວກ​ເຂົາ​ທັງ​ໝົດ​ຢູ່​ບ່ອນ​ດຽວ.</a:t>
            </a:r>
            <a:r xmlns:a="http://schemas.openxmlformats.org/drawingml/2006/main">
              <a:rPr lang="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ພະ​ເຍຊູ​ໄດ້​ນຳ​ລາຊະໂລ​ຄືນ​ມາ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ໂດຍ​ພຣະ​ຄໍາ​ຂອງ​ພຣະ​ອົງ​.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ເຮົາ​ຕ້ອງ​ຕາຍ​ໃນ​ມື້​ໜຶ່ງ, ແຕ່​ເຮົາ​ຈະ​ຖືກ​ປຸກ​ໃຫ້​ຄືນ​ມາ​ຈາກ​ຕາຍ ເພາະ​ເຮົາ​ເຊື່ອ​ໃນ​ພະ​ເຍຊູ.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ເຈົ້າຕ້ອງເປັນຄຣິສຕຽນທີ່ມີຊີວິດຢູ່ກັບຄວາມຫວັງຂອງການຟື້ນຄືນຊີວິດ.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ທັນໃດນັ້ນ ກໍມີສຽງຄ້າຍຄືລົມແຮງພັດມາ ເຕັມເຮືອນທັງເຮືອນທີ່ເຂົາເຈົ້ານັ່ງຢູ່.</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ແລະ​ຈາກ​ນັ້ນ​ກໍ​ມີ​ລີ້ນ​ໄຟ​ໃສ່​ຫົວ​ຂອງ​ແຕ່​ລະ​ຄົນ, ແລະ​ຈາກ​ນັ້ນ​ທຸກ​ຄົນ​ກໍ​ເຕັມ​ໄປ​ດ້ວຍ​ພຣະ​ວິນ​ຍານ​ບໍ​ລິ​ສຸດ ແລະ​ເລີ່ມ​ເວົ້າ​ພາ​ສາ​ອື່ນ.</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ເມື່ອ​ທຸກ​ຄົນ​ແປກ​ໃຈ ເປໂຕ​ກໍ​ເລີ່ມ​ປະກາດ​ເລື່ອງ​ພະ​ເຍຊູ​ແລະ​ຂ່າວ​ດີ​ແກ່​ເຂົາ​ເຈົ້າ.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ຜູ້​ຄົນ​ໄດ້​ຮັບ​ຟັງ​ພຣະ​ກິດ​ຕິ​ຄຸນ, ກັບ​ໃຈ, ແລະ ຮັບ​ບັບ​ຕິ​ສະ​ມາ. ຫຼາຍ​ກວ່າ 3,000 ຄົນ​ໄດ້​ຮັບ​ບັບເຕມາ​ໃນ​ມື້​ນັ້ນ.</a:t>
            </a:r>
            <a:r xmlns:a="http://schemas.openxmlformats.org/drawingml/2006/main">
              <a:rPr lang="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ພຣະເຢຊູໄດ້ສົ່ງພຣະວິນຍານບໍລິສຸດໄປຫາພວກສາວົກຂອງພຣະອົງ.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ພຣະ​ວິນ​ຍານ​ບໍ​ລິ​ສຸດ​ໃຫ້​ສະ​ຕິ​ປັນ​ຍາ​ເປ​ໂຕ​ແລະ​ພະ​ລັງ​ງານ​ທີ່​ຈະ​ປະ​ກາດ​ພຣະ​ກິດ​ຕິ​ຄຸນ.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ພຣະວິນຍານບໍລິສຸດຢູ່ໃນໃຈຂອງທຸກຄົນທີ່ເຊື່ອໃນພຣະເຢຊູ.</a:t>
            </a:r>
            <a:r xmlns:a="http://schemas.openxmlformats.org/drawingml/2006/main">
              <a:rPr lang="lo" altLang="en-US" sz="3200">
                <a:solidFill>
                  <a:schemeClr val="tx1">
                    <a:lumMod val="65000"/>
                    <a:lumOff val="35000"/>
                  </a:schemeClr>
                </a:solidFill>
              </a:rPr>
              <a:t> </a:t>
            </a:r>
            <a:r xmlns:a="http://schemas.openxmlformats.org/drawingml/2006/main">
              <a:rPr lang="lo" altLang="ko-KR" sz="3200">
                <a:solidFill>
                  <a:schemeClr val="tx1">
                    <a:lumMod val="65000"/>
                    <a:lumOff val="35000"/>
                  </a:schemeClr>
                </a:solidFill>
              </a:rPr>
              <a:t>ຢ່າ​ລືມ​ວ່າ​ພຣະ​ວິນ​ຍານ​ບໍ​ລິ​ສຸດ​ເປັນ​ຜູ້​ໃຫ້​ປັນ​ຍາ​ແລະ​ຄວາມ​ກ້າ​ຫານ​ທີ່​ຈະ​ປະ​ກາດ​ພຣະ​ກິດ​ຕິ​ຄຸນ, ຄື​ກັນ​ກັບ​ພຣະ​ວິນ​ຍານ​ບໍ​ລິ​ສຸດ​ໃຫ້​ເປ​ໂຕ.</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ພຣະເຢຊູສົ່ງພຣະວິນຍານບໍລິສຸດໄປຫາທຸກຄົນທີ່ເຊື່ອໃນພຣະອົງເພື່ອຊ່ວຍພວກເຮົາ.</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ເຂົາເຈົ້າໄດ້ຍິນຫຍັງເມື່ອພຣະວິນຍານບໍລິສຸດສະເດັດມາ?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ສຽງ​ແກ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ຟ້າຮ້ອງ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ລົມແຮງ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ສຽງ​ອະ​ທິ​ຖານ</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③ </a:t>
            </a:r>
            <a:r xmlns:a="http://schemas.openxmlformats.org/drawingml/2006/main">
              <a:rPr lang="lo" altLang="ko-KR" sz="2800">
                <a:solidFill>
                  <a:srgbClr val="ff0000"/>
                </a:solidFill>
              </a:rPr>
              <a:t>ລົມແຮງ</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ເຂົາ​ເຈົ້າ​ທັງ​ໝົດ​ເຕັມ​ໄປ​ດ້ວຍ​ພຣະ​ວິນ​ຍານ​ບໍ​ລິ​ສຸດ ແລະ​ເລີ່ມ​ເວົ້າ​ພາ​ສາ​ອື່ນ​ຕາມ​ທີ່​ພຣະ​ວິນ​ຍານ​ໄດ້​ເປີດ​ໃຫ້​ເຂົາ​ເຈົ້າ.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90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ຟີລິບໄດ້ບອກຂ່າວປະເສີດແກ່ຊາວເອທິໂອເປຍ</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ຈາກ​ນັ້ນ ຟີລິບ​ກໍ​ເລີ່ມ​ຕົ້ນ​ດ້ວຍ​ຂໍ້​ພຣະ​ຄຳ​ພີ​ນັ້ນ ແລະ​ບອກ​ຂ່າວ​ດີ​ກ່ຽວ​ກັບ​ພະ​ເຍຊູ​ໃຫ້​ລາວ.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8:</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o" sz="4000"/>
              <a:t>ເພາະ​ລູກ​ຊາຍ​ຂອງ​ຂ້າ​ພະ​ເຈົ້າ​ຜູ້​ນີ້​ໄດ້​ຕາຍ​ໄປ ແລະ ມີ​ຊີ​ວິດ​ອີກ; ລາວເສຍໄປ ແລະຖືກພົບເຫັນ.' ດັ່ງນັ້ນເຂົາເຈົ້າຈຶ່ງເລີ່ມສະຫຼອງ.</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ພະ​ເຍຊູ​ເປັນ​ນາຍ​ແຫ່ງ​ຊີວິດ​ທີ່​ເອົາ​ຄົນ​ຕາຍ​ຄືນ​ມາ.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ມື້ໜຶ່ງ ເທວະດາ​ຂອງ​ພຣະຜູ້​ເປັນ​ເຈົ້າ​ໄດ້​ກ່າວ​ກັບ​ຟີລິບ​ຜູ້​ທີ່​ເຊື່ອ​ໃນ​ພຣະເຢຊູເຈົ້າ​ວ່າ, “ຈົ່ງ​ໄປ​ທາງ​ໃຕ້​ໄປ​ທາງ​ທິດໃຕ້—ທາງ​ທະເລຊາຍ.”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lo" altLang="ko-KR" sz="3100">
                <a:solidFill>
                  <a:schemeClr val="tx1">
                    <a:lumMod val="65000"/>
                    <a:lumOff val="35000"/>
                  </a:schemeClr>
                </a:solidFill>
              </a:rPr>
              <a:t>ລາວ​ເລີ່ມ​ອອກ​ໄປ​ສູ່​ທະເລຊາຍ​ທາງ​ໃຕ້​ຕາມ​ທີ່​ທູດ​ສະຫວັນ​ເວົ້າ. ລາວສົງໄສວ່າເປັນຫຍັງທູດສະຫວັນຈຶ່ງສົ່ງລາວ </a:t>
            </a:r>
            <a:r xmlns:a="http://schemas.openxmlformats.org/drawingml/2006/main">
              <a:rPr lang="lo"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ໃນ​ເວ​ລາ​ນັ້ນ, eunuch ຜູ້​ທີ່​ເປັນ​ຜູ້​ດູ​ແລ​ການ​ເງິນ​ສໍາ​ລັບ​ປະ​ເທດ​ຂອງ​ເອ​ທິ​ໂອ​ເປຍ, ກ່ຽວ​ກັບ wagon ໄດ້, ອ່ານ​ຫນັງ​ສື​ຂອງ​ຜູ້​ພະ​ຍາ​ກອນ​ເອ​ຊາ​ຢາ. ຟີລິບໄດ້ເຂົ້າຫາແລະຖາມ. "ເຈົ້າເຂົ້າໃຈສິ່ງທີ່ເຈົ້າກໍາລັງອ່ານຢູ່ບໍ?"</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"ຂ້ອຍຈະເຂົ້າໃຈມັນໄດ້ແນວໃດ," ລາວເວົ້າວ່າ, "ເວັ້ນເສຍແຕ່ວ່າຜູ້ໃດຜູ້ຫນຶ່ງອະທິບາຍມັນໃຫ້ຂ້ອຍ?" ຟີລິບ​ເລີ່ມ​ຕົ້ນ​ດ້ວຍ​ຂໍ້​ພຣະ​ຄຳ​ພີ​ນັ້ນ ແລະ​ໄດ້​ບອກ​ຂ່າວ​ດີ​ກ່ຽວ​ກັບ​ພະ​ເຍຊູ​ໃຫ້​ລາວ.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ຫຼັງ​ຈາກ​ຄົນ​ເອທິໂອເປຍ​ໄດ້​ຮັບ​ພະ​ເຍຊູ​ແລ້ວ ລາວ​ກໍ​ກັບ​ໄປ​ປະເທດ​ຂອງ​ລາວ​ຢ່າງ​ມີ​ຄວາມ​ສຸກ. ຟີລິບໄດ້ຂອບໃຈພຣະວິນຍານບໍລິສຸດທີ່ໄດ້ນໍາພາລາວໄປທີ່ນັ້ນ.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ຟີລິບບໍ່ສາມາດເຂົ້າໃຈຢ່າງເຕັມສ່ວນແຕ່ເຊື່ອຟັງຄໍາສັ່ງຂອງພຣະວິນຍານບໍລິສຸດ. ສະນັ້ນ ລາວ​ຈຶ່ງ​ສາມາດ​ປະກາດ​ຂ່າວປະເສີດ​ແກ່​ຊາວ​ເອທິໂອເປຍ.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ບາງຄັ້ງພວກເຮົາຢູ່ໃນສະຖານະການທີ່ພວກເຮົາບໍ່ສາມາດເຂົ້າໃຈໄດ້.</a:t>
            </a:r>
            <a:r xmlns:a="http://schemas.openxmlformats.org/drawingml/2006/main">
              <a:rPr lang="lo" altLang="en-US" sz="3200">
                <a:solidFill>
                  <a:schemeClr val="tx1">
                    <a:lumMod val="65000"/>
                    <a:lumOff val="35000"/>
                  </a:schemeClr>
                </a:solidFill>
              </a:rPr>
              <a:t> </a:t>
            </a:r>
            <a:r xmlns:a="http://schemas.openxmlformats.org/drawingml/2006/main">
              <a:rPr lang="lo" altLang="ko-KR" sz="3200">
                <a:solidFill>
                  <a:schemeClr val="tx1">
                    <a:lumMod val="65000"/>
                    <a:lumOff val="35000"/>
                  </a:schemeClr>
                </a:solidFill>
              </a:rPr>
              <a:t>ແຕ່​ຖ້າ​ເຈົ້າ​ໄວ້​ວາງ​ໃຈ​ພຣະ​ເຈົ້າ​ແລະ​ເຊື່ອ​ຟັງ​ພຣະ​ອົງ​ໃນ​ພຣະ​ວິນ​ຍານ​ບໍ​ລິ​ສຸດ​ແມ່ນ​ແຕ່​ໃນ​ເວ​ລາ​ນັ້ນ, ທ່ານ​ຍັງ​ສາ​ມາດ​ເປັນ​ຜູ້​ມີ​ຄວາມ​ເຊື່ອ</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ຜູ້ທີ່ປະກາດພຣະກິດຕິຄຸນ.</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ພະ​ເຍຊູ​ເປັນ​ຜູ້​ນຳ​ຄວາມ​ສຳພັນ​ກັບ​ຜູ້​ທີ່​ເຮົາ​ຄວນ​ພົບ.</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ກະສັດ​ຊາວ​ເອທິໂອເປຍ​ທີ່​ຟີລິບ​ໄດ້​ພົບ​ກັບ​ຜູ້​ຮັບຜິດຊອບ​ແມ່ນ​ຫຍັງ?</a:t>
            </a:r>
            <a:r xmlns:a="http://schemas.openxmlformats.org/drawingml/2006/main">
              <a:rPr lang="l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ລາວ​ເປັນ​ຜູ້​ຮັບ​ຜິດ​ຊອບ​ຂອງ​ກອງ​ທັບ​.</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ລາວເປັນແມ່ຄົວຂອງປະເທດລາວ.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ລາວ</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ແມ່ນ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ໃນ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ຄ່າບໍລິການ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ຂອງ</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ລາວ</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ຂອງປະເທດ</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ເງິນ.</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ພຣະອົງໄດ້ຄວບຄຸມການນະມັດສະການຂອງປະເທດ.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③ </a:t>
            </a:r>
            <a:r xmlns:a="http://schemas.openxmlformats.org/drawingml/2006/main">
              <a:rPr lang="lo" altLang="ko-KR" sz="2800">
                <a:solidFill>
                  <a:srgbClr val="ff0000"/>
                </a:solidFill>
              </a:rPr>
              <a:t>ລາວເປັນຜູ້ຮັບຜິດຊອບເງິນຂອງປະເທດ.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ຈາກ​ນັ້ນ ຟີລິບ​ກໍ​ເລີ່ມ​ຕົ້ນ​ດ້ວຍ​ຂໍ້​ພຣະ​ຄຳ​ພີ​ນັ້ນ ແລະ​ບອກ​ຂ່າວ​ດີ​ກ່ຽວ​ກັບ​ພະ​ເຍຊູ​ໃຫ້​ລາວ.</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8:</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91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ຊາອຶເລພົບພຣະເຢຊູ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ນັບ​ແຕ່​ລາຊະໂລ​ໄດ້​ຕາຍ​ໄປ​ຫຼາຍ​ມື້​ເມື່ອ​ພະ​ເຍຊູ​ມາ?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ມື້​ຫນຶ່ງ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ສອງ​ມື້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ສາມ​ມື້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ສີ່​ມື້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③ </a:t>
            </a:r>
            <a:r xmlns:a="http://schemas.openxmlformats.org/drawingml/2006/main">
              <a:rPr altLang="ko-KR" lang="lo" sz="2800">
                <a:solidFill>
                  <a:srgbClr val="ff0000"/>
                </a:solidFill>
              </a:rPr>
              <a:t>ສາມ​ມື້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ລາວ​ລົ້ມ​ລົງ​ກັບ​ພື້ນ​ດິນ ແລະ​ໄດ້​ຍິນ​ສຽງ​ໜຶ່ງ​ເວົ້າ​ກັບ​ລາວ​ວ່າ, “ໂຊໂລ, ໂຊໂລ, ເປັນຫຍັງ​ເຈົ້າ​ຂົ່ມເຫັງ​ຂ້ອຍ?”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9:</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ມີ​ຊາຍ​ຄົນ​ໜຶ່ງ​ຊື່​ຊາອູນ​ກຽດ​ຊັງ​ຜູ້​ທີ່​ເຊື່ອ​ໃນ​ພະ​ເຍຊູ ແລະ​ລາວ​ກໍ​ກຽດ​ຊັງ​ໂບດ.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ຊາອຶເລ​ກຽດ​ຊັງ​ພະ​ເຍຊູ​ຫຼາຍ​ຈົນ​ໄປ​ເມືອງ​ດາມັສກັດ​ເພື່ອ​ຈັບ​ພວກ​ຄລິດສະຕຽນ.</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ເມື່ອ​ລາວ​ໄປ​ໃກ້​ເມືອງ​ດາ​ມັສ​ກັດ, ທັນ​ໃດ​ນັ້ນ​ກໍ​ມີ​ແສງ​ສະ​ຫວ່າງ​ຈາກ​ສະ​ຫວັນ​ສ່ອງ​ແສງ​ມາ​ອ້ອມ​ຕົວ​ລາວ. ລາວ​ໄດ້​ຍິນ​ສຽງ​ໜຶ່ງ, “ໂຊໂລ, ໂຊໂລ, ເປັນຫຍັງ​ເຈົ້າ​ຂົ່ມເຫັງ​ຂ້ອຍ?”</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“ພຣະອົງເຈົ້າເອີຍ, ເຈົ້າແມ່ນໃຜ?” ຊາອຶເລຖາມ. "ຂ້ອຍແມ່ນພຣະເຢຊູ, ຜູ້ທີ່ເຈົ້າຂົ່ມເຫັງ." ຊາອຶເລປະຫລາດໃຈທີ່ພະເຍຊູມີຊີວິດຢູ່. ລາວ​ຄິດ​ວ່າ​ພະ​ເຍຊູ​ຕາຍ.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ໂຊໂລ​ທີ່​ໄດ້​ພົບ​ພະ​ເຍຊູ​ໄດ້​ກາຍ​ເປັນ​ຄົນ​ໃໝ່. ດັ່ງ​ນັ້ນ ລາວ​ຈຶ່ງ​ກາຍ​ເປັນ​ອັກຄະສາວົກ​ໂປໂລ ຜູ້​ໄດ້​ເຮັດ​ວຽກ​ໜັກ​ເພື່ອ​ປະກາດ​ຂ່າວ​ດີ​ແກ່​ຄົນ​ຕ່າງ​ຊາດ ແລະ​ໄດ້​ຂຽນ​ຄຳພີ​ໄບເບິນ​ຫຼາຍ​ເລື່ອງ.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ຊາອຶເລ​ເປັນ​ຜູ້​ຂົ່ມເຫັງ​ໂບດ, ແຕ່​ພະເຈົ້າ​ເອີ້ນ​ລາວ​ວ່າ​ເປັນ​ອັກຄະສາວົກ.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ຊາອຶເລ​ທີ່​ໄດ້​ພົບ​ພະ​ເຍຊູ​ມີ​ຊີວິດ​ທີ່​ແຕກຕ່າງ​ຈາກ​ເມື່ອ​ກ່ອນ.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ເຈົ້າໄດ້ເຮັດການປ່ຽນແປງອັນໃດ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ນັບຕັ້ງແ ຕ່ເຈົ້າໄດ້ພົບກັບພຣະເຢຊູ?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ຜູ້​ທີ່​ພົບ​ພະ​ເຍຊູ​ຕ້ອງ​ມີ​ຊີວິດ​ທີ່​ແຕກຕ່າງ​ຈາກ​ທີ່​ເຄີຍ​ມີ​ມາ.</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ພະ​ເຍຊູ​ເປັນ​ຜູ້​ໃຫ້​ອະໄພ​ຄົນ​ຊົ່ວ​ຄື​ຊາອຶເລ ແລະ​ເອີ້ນ​ເຂົາ​ເຈົ້າ​ໃຫ້​ເຂົ້າ​ມາ​ຕັ້ງ​ເຂົາ​ເປັນ​ຄົນ​ງານ.</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ເປັນ​ຫຍັງ​ຊາອຶເລ​ຈຶ່ງ​ໄປ​ເມືອງ​ດາມາເຊ?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ການ​ຈັບ​ກຸມ​ຊາວ​ຄຣິດ​ສະ​ຕຽນ​.</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ມີ​ການ​ເດີນ​ທາງ​.</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​ມີ​ການ​ໄຫວ້​.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ການ​ປະ​ກາດ​ພຣະ​ກິດ​ຕິ​ຄຸນ</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① </a:t>
            </a:r>
            <a:r xmlns:a="http://schemas.openxmlformats.org/drawingml/2006/main">
              <a:rPr lang="lo" altLang="ko-KR" sz="2800">
                <a:solidFill>
                  <a:srgbClr val="ff0000"/>
                </a:solidFill>
              </a:rPr>
              <a:t>ການ​ຈັບ​ກຸມ​ຊາວ​ຄຣິດ​ສະ​ຕຽນ​.</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ລາວ​ລົ້ມ​ລົງ​ກັບ​ພື້ນ​ດິນ ແລະ​ໄດ້​ຍິນ​ສຽງ​ໜຶ່ງ​ເວົ້າ​ກັບ​ລາວ​ວ່າ, “ໂຊໂລ, ໂຊໂລ, ເປັນຫຍັງ​ເຈົ້າ​ຂົ່ມເຫັງ​ຂ້ອຍ?”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9:</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ພຣະ​ເຢ​ຊູ​ໄດ້​ກ່າວ​ກັບ​ນາງ, "ຂ້າ​ພະ​ເຈົ້າ​ເປັນ​ການ​ຟື້ນ​ຄືນ​ຊີ​ວິດ​ແລະ​ຊີ​ວິດ, ຜູ້​ທີ່​ເຊື່ອ​ໃນ​ຂ້າ​ພະ​ເຈົ້າ​ຈະ​ມີ​ຊີ​ວິດ, ເຖິງ​ແມ່ນ​ວ່າ​ເຂົາ​ຈະ​ຕາຍ;</a:t>
            </a:r>
            <a:endParaRPr xmlns:a="http://schemas.openxmlformats.org/drawingml/2006/main" altLang="ko-KR" lang="en-US" sz="3600"/>
          </a:p>
          <a:p>
            <a:pPr xmlns:a="http://schemas.openxmlformats.org/drawingml/2006/main" lvl="0">
              <a:defRPr/>
            </a:pPr>
            <a:r xmlns:a="http://schemas.openxmlformats.org/drawingml/2006/main">
              <a:rPr altLang="ko-KR" lang="lo" sz="3600"/>
              <a:t>ແລະຜູ້ໃດທີ່ມີຊີວິດຢູ່ແລະເຊື່ອໃນເຮົາຈະບໍ່ຕາຍ. ເຈົ້າເຊື່ອເລື່ອງນີ້ບໍ?”</a:t>
            </a:r>
            <a:endParaRPr xmlns:a="http://schemas.openxmlformats.org/drawingml/2006/main" altLang="ko-KR" lang="en-US" sz="3600"/>
          </a:p>
          <a:p>
            <a:pPr xmlns:a="http://schemas.openxmlformats.org/drawingml/2006/main" lvl="0">
              <a:defRPr/>
            </a:pPr>
            <a:r xmlns:a="http://schemas.openxmlformats.org/drawingml/2006/main">
              <a:rPr altLang="ko-KR" lang="l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ຈອນ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11:</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92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ບາຣະນາບາ ເພື່ອນ​ທີ່​ດີ​ຂອງ​ໂປໂລ.</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ແຕ່​ບານາບາ​ໄດ້​ຈັບ​ເອົາ​ລາວ​ໄປ​ຫາ​ພວກ​ອັກຄະສາວົກ. ເພິ່ນ​ໄດ້​ບອກ​ພວກ​ເຂົາ​ວ່າ ໂຊໂລ​ໄດ້​ເຫັນ​ພຣະ​ຜູ້​ເປັນ​ເຈົ້າ​ແນວ​ໃດ ແລະ​ພຣະ​ຜູ້​ເປັນ​ເຈົ້າ​ໄດ້​ກ່າວ​ກັບ​ເພິ່ນ​ແນວ​ໃດ ແລະ​ເພິ່ນ​ໄດ້​ປະ​ກາດ​ພຣະ​ນາມ​ຂອງ​ພຣະ​ເຢ​ຊູ​ຢ່າງ​ບໍ່​ຢ້ານ​ກົວ​ໃນ​ເມືອງ​ດາ​ມັສ​ກັດ.</a:t>
            </a:r>
            <a:r xmlns:a="http://schemas.openxmlformats.org/drawingml/2006/main">
              <a:rPr lang="l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ຫຼັງ​ຈາກ​ທີ່​ໂປໂລ​ພົບ​ພະ​ເຍຊູ ລາວ​ຢາກ​ພົບ​ກັບ​ພວກ​ລູກ​ສິດ​ຂອງ​ພະ​ເຍຊູ.</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ແຕ່​ພວກ​ສາວົກ​ຂອງ​ພະ​ເຍຊູ​ຢ້ານ​ໂປໂລ. ເພາະ​ເຂົາ​ເຈົ້າ​ບໍ່​ຮູ້​ວ່າ​ຫຼັງ​ຈາກ​ທີ່​ໂປໂລ​ໄດ້​ພົບ​ພະ​ເຍຊູ ລາວ​ກໍ​ເປັນ​ຜູ້​ເຊື່ອ​ໃນ​ພະ​ເຍຊູ.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ບາຣະນາບາ​ໄດ້​ຊ່ວຍ​ໂປໂລ. "ລາວໄດ້ພົບກັບພຣະເຢຊູແທ້ໆແລະປ່ຽນແປງຢ່າງສົມບູນ!"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"ຂ້ອຍຍັງໄດ້ເຫັນໂປໂລປະກາດໃນເມືອງ Damascus, ບ່ອນທີ່ລາວໄປຈັບຊາວຄຣິດສະຕຽນ!" ພວກສາວົກກາຍເປັນເພື່ອນກັບໂປໂລຢ່າງສະບາຍ.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ຫຼັງຈາກນັ້ນ, ບາຣະນາບາແລະໂປໂລໄດ້ກາຍເປັນເພື່ອນທີ່ດີແລະໄດ້ເດີນທາງໄປທົ່ວໂລກເພື່ອປະກາດພຣະກິດຕິຄຸນຮ່ວມກັນ.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ໂປໂລ, ຜູ້ທີ່ຂົ່ມເຫັງໂບດ, ໄດ້ພົບກັບພຣະເຢຊູແລະກາຍເປັນຄົນໃຫມ່, ແຕ່ປະຊາຊົນບໍ່ເຊື່ອພຣະອົງ.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ແຕ່​ພຣະ​ເຈົ້າ​ໄດ້​ກະ​ກຽມ Barnabas ແລະ​ສ້າງ​ໃຫ້​ເຂົາ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ເປັນເພື່ອນຮ່ວມງານທີ່ດີຂອງໂປໂລ.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ເຊັ່ນດຽວກັນກັບໂປໂລແລະບາຣະນາບາ, ພວກເຮົາຄວນຈະເປັນເພື່ອນທີ່ດີຂອງຄວາມເຊື່ອແລະຊ່ວຍເຫຼືອເຊິ່ງກັນແລະກັນ.</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ພະ​ເຍຊູ​ສົ່ງ​ເພື່ອນ​ທີ່​ຊ່ວຍ​ເຮົາ​ໃຫ້​ເຮົາ​ເມື່ອ​ເຮົາ​ມີ​ຄວາມ​ຫຍຸ້ງຍາກ.</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ໃຜ​ໄດ້​ຊ່ວຍ​ໂປໂລ​ແລະ​ເປັນ​ໝູ່​ກັນ​ເມື່ອ​ລາວ​ປະສົບ​ບັນຫາ?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ເປໂຕ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ຈອນ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ບາ​ນາ​ບາ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ຟີລິບ</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③ </a:t>
            </a:r>
            <a:r xmlns:a="http://schemas.openxmlformats.org/drawingml/2006/main">
              <a:rPr lang="lo" altLang="ko-KR" sz="2800">
                <a:solidFill>
                  <a:srgbClr val="ff0000"/>
                </a:solidFill>
              </a:rPr>
              <a:t>ບາ​ນາ​ບາ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74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ການຫັນປ່ຽນຂອງພຣະເຢຊູ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ແຕ່​ບານາບາ​ໄດ້​ຈັບ​ເອົາ​ລາວ​ໄປ​ຫາ​ພວກ​ອັກຄະສາວົກ. ເພິ່ນ​ໄດ້​ບອກ​ພວກ​ເຂົາ​ວ່າ ຊາອຶເລ​ໄດ້​ເຫັນ​ພຣະ​ຜູ້​ເປັນ​ເຈົ້າ ແລະ​ພຣະ​ຜູ້​ເປັນ​ເຈົ້າ​ໄດ້​ກ່າວ​ກັບ​ເພິ່ນ​ແນວ​ໃດ ແລະ​ເພິ່ນ​ໄດ້​ປະ​ກາດ​ພຣະ​ນາມ​ຂອງ​ພຣະ​ເຢ​ຊູ​ຢ່າງ​ບໍ່​ຢ້ານ​ກົວ​ໃນ​ເມືອງ​ດາ​ມັສ​ກັດ.</a:t>
            </a:r>
            <a:r xmlns:a="http://schemas.openxmlformats.org/drawingml/2006/main">
              <a:rPr lang="l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93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Dorcas, ຜູ້ທີ່ໄດ້ກັບຄືນມາມີຊີວິດ.</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ເປໂຕສົ່ງພວກເຂົາທັງຫມົດອອກຈາກຫ້ອງ; ຈາກ​ນັ້ນ​ລາວ​ໄດ້​ຄຸເຂົ່າ​ລົງ​ແລະ​ອະທິດຖານ. ລາວ​ຫັນ​ໜ້າ​ໄປ​ຫາ​ຜູ້​ຍິງ​ທີ່​ຕາຍ​ແລ້ວ​ເວົ້າ​ວ່າ, “ຕາບີທາ​ລຸກ​ຂຶ້ນ.” ນາງ​ໄດ້​ເປີດ​ຕາ​ຂອງ​ນາງ, ແລະ​ໄດ້​ເຫັນ​ເປ​ໂຕ​ນາງ​ນັ່ງ​ຢູ່.</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9:</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ມີ​ສາ​ນຸ​ສິດ​ຄົນ​ໜຶ່ງ​ຊື່​ດໍ​ກາ ຜູ້​ທີ່​ເຮັດ​ຄວາມ​ດີ​ແລະ​ຊ່ວຍ​ເຫຼືອ​ຄົນ​ທຸກ​ຍາກ​ຢູ່​ສະເໝີ.</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ປະມານເວລານັ້ນນາງກໍ່ເຈັບປ່ວຍແລະເສຍຊີວິດ. ເພື່ອນ​ບ້ານ​ຂອງ​ນາງ​ໂສກ​ເສົ້າ​ຫລາຍ ແລະ​ໄດ້​ພາ​ເປໂຕ​ກັບ​ຄືນ​ມາ.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ເມື່ອເປໂຕມາຮອດ, ທຸກໆຄົນທີ່ໄດ້ຮັບການຊ່ວຍເຫຼືອຈາກນາງກໍ່ຮ້ອງໄຫ້, ສະແດງເຄື່ອງນຸ່ງທີ່ລາວໄດ້ຮັບເປັນຂອງຂວັນ.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ເປໂຕສົ່ງພວກເຂົາທັງຫມົດອອກຈາກຫ້ອງ; ຫຼັງ​ຈາກ​ນັ້ນ​ລາວ​ໄດ້​ລົງ​ຫົວ​ເຂົ່າ​ຂອງ​ຕົນ​ແລະ​ອະ​ທິ​ຖານ.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"Dorcas, ລຸກຂຶ້ນ!", Peter ເວົ້າ. ນາງ​ໄດ້​ເປີດ​ຕາ​ຂອງ​ນາງ, ແລະ​ນັ່ງ​ຂຶ້ນ​ເບິ່ງ​ເປ​ໂຕ. ເມື່ອ​ເຫັນ​ເຊັ່ນ​ນັ້ນ​ທຸກ​ຄົນ​ກໍ​ດີ​ໃຈ ແລະ​ຫຼາຍ​ຄົນ​ໃນ​ບ້ານ​ນັ້ນ​ກໍ​ເຊື່ອ​ໃນ​ພະ​ເຍຊູ.</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ເປໂຕເປັນສາວົກຂອງພະເຍຊູ ແລະລາວສາມາດເຮັດໃນສິ່ງທີ່ພະເຍຊູເຮັດ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ໃນເວລາທີ່ເຂົາຢູ່ໃນໂລກນີ້.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000">
                <a:solidFill>
                  <a:schemeClr val="tx1">
                    <a:lumMod val="65000"/>
                    <a:lumOff val="35000"/>
                  </a:schemeClr>
                </a:solidFill>
              </a:rPr>
              <a:t>ພະ​ເຍຊູ​ບອກ​ພວກ​ລູກ​ສິດ​ວ່າ​ເຂົາ​ເຈົ້າ​ຈະ​ເຮັດ​ແບບ​ດຽວ​ກັນ​ກັບ​ພະອົງ.</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o" altLang="ko-KR" sz="3000">
                <a:solidFill>
                  <a:schemeClr val="tx1">
                    <a:lumMod val="65000"/>
                    <a:lumOff val="35000"/>
                  </a:schemeClr>
                </a:solidFill>
              </a:rPr>
              <a:t>ພວກເຮົາເປັນສານຸສິດຂອງພຣະເຢຊູ.</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o" altLang="ko-KR" sz="3000">
                <a:solidFill>
                  <a:schemeClr val="tx1">
                    <a:lumMod val="65000"/>
                    <a:lumOff val="35000"/>
                  </a:schemeClr>
                </a:solidFill>
              </a:rPr>
              <a:t>ເຮົາ​ຕ້ອງ​ຮຽນ​ຮູ້​ແລະ​ຈື່​ຈຳ​ສິ່ງ​ທີ່​ພະ​ເຍຊູ​ໄດ້​ເຮັດ​ຢູ່​ໃນ​ແຜ່ນດິນ​ນີ້ ແລະ​ເຮັດ​ແບບ​ດຽວ​ກັບ​ພະ​ເຍຊູ.</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ພະ​ເຍຊູ​ໃຫ້​ອຳນາດ​ແກ່​ສາວົກ​ຂອງ​ພະອົງ​ເພື່ອ​ເຂົາ​ເຈົ້າ​ສາມາດ​ປະກາດ​ຂ່າວ​ດີ​ໄດ້.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ຢູ່ທີ່ນັ້ນລາວໄດ້ຖືກປ່ຽນຮູບກ່ອນພວກເຂົາ. ໜ້າ​ຂອງ​ລາວ​ສ່ອງ​ແສງ​ເໝືອນ​ດວງ​ຕາເວັນ ແລະ​ເສື້ອ​ຜ້າ​ຂອງ​ລາວ​ກໍ​ເປັນ​ສີຂາວ​ເໝືອນ​ແສງ​ສະຫວ່າງ.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17:</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ເມື່ອເປໂຕມາເຖິງເມືອງດໍກາ ຜູ້ຄົນໂສກເສົ້າ ແລະເຂົາເຈົ້າສະແດງໃຫ້ລາວເຫັນຫຍັງ?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ເຄື່ອງນຸ່ງທີ່ Dorcas ໄດ້ເຮັດ.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ອາຫານທີ່ Dorcas ໄດ້ເຮັດ.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ລູກ​ຊາຍ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ຈົດໝາຍ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① </a:t>
            </a:r>
            <a:r xmlns:a="http://schemas.openxmlformats.org/drawingml/2006/main">
              <a:rPr lang="lo" altLang="ko-KR" sz="2800">
                <a:solidFill>
                  <a:srgbClr val="ff0000"/>
                </a:solidFill>
              </a:rPr>
              <a:t>ເຄື່ອງນຸ່ງທີ່ Dorcas ໄດ້ເຮັດ.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ເປໂຕສົ່ງພວກເຂົາທັງຫມົດອອກຈາກຫ້ອງ; ຈາກ​ນັ້ນ​ລາວ​ໄດ້​ຄຸເຂົ່າ​ລົງ​ແລະ​ອະທິດຖານ. ລາວ​ຫັນ​ໜ້າ​ໄປ​ຫາ​ຜູ້​ຍິງ​ທີ່​ຕາຍ​ແລ້ວ​ເວົ້າ​ວ່າ, “ຕາບີທາ​ລຸກ​ຂຶ້ນ.” ນາງ​ໄດ້​ເປີດ​ຕາ​ຂອງ​ນາງ, ແລະ​ໄດ້​ເຫັນ​ເປ​ໂຕ​ນາງ​ນັ່ງ​ຢູ່.</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9:</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94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Cornelius, ຄົນຕ່າງຊາດທີ່ບັນທຶກໄວ້</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ຜູ້​ທີ່​ເຊື່ອ​ໃນ​ພິທີຕັດ​ທີ່​ໄດ້​ມາ​ກັບ​ເປໂຕ​ກໍ​ປະຫລາດ​ໃຈ​ທີ່​ຂອງ​ປະທານ​ແຫ່ງ​ພຣະວິນ​ຍານ​ບໍລິສຸດ​ໄດ້​ຖືກ​ຖອກ​ລົງ​ມາ​ເຖິງ​ຄົນ​ຕ່າງ​ຊາ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ກິດຈະການ 10:</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lo" altLang="ko-KR" sz="2500">
                <a:solidFill>
                  <a:schemeClr val="tx1">
                    <a:lumMod val="65000"/>
                    <a:lumOff val="35000"/>
                  </a:schemeClr>
                </a:solidFill>
              </a:rPr>
              <a:t>ຢູ່​ທີ່​ເມືອງ​ເຊຊາເຣ ມີ​ຊາຍ​ຄົນ​ໜຶ່ງ​ຊື່​ວ່າ ໂຄເນເລຍ​ເປັນ​ນາຍ​ທະຫານ​ໃນ​ທີ່​ເອີ້ນ​ວ່າ​ກອງ​ທະຫານ​ຂອງ​ອີຕາລີ.</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lo" altLang="ko-KR" sz="2500">
                <a:solidFill>
                  <a:schemeClr val="tx1">
                    <a:lumMod val="65000"/>
                    <a:lumOff val="35000"/>
                  </a:schemeClr>
                </a:solidFill>
              </a:rPr>
              <a:t>ລາວ ແລະ ຄອບ ຄົວ ທັງ ຫມົດ ຂອງ ລາວ ໄດ້ devout ແລະ ຢ້ານ ກົວ ພຣະ ເຈົ້າ; ລາວ​ໄດ້​ໃຫ້​ຄົນ​ທີ່​ຂັດສົນ​ຢ່າງ​ໃຈ​ກວ້າງ​ແລະ​ອະທິດຖານ​ເຖິງ​ພະເຈົ້າ​ເປັນ​ປະຈຳ.</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ມື້ຫນຶ່ງ, Cornelius ໄດ້ຍິນສຸລະສຽງຂອງພຣະເຈົ້າໃນຂະນະທີ່ອະທິຖານ. "ສົ່ງຜູ້ຊາຍໄປເປັນຜູ້ຊາຍຊື່ເປໂຕ."</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lo" altLang="ko-KR" sz="2400">
                <a:solidFill>
                  <a:schemeClr val="tx1">
                    <a:lumMod val="65000"/>
                    <a:lumOff val="35000"/>
                  </a:schemeClr>
                </a:solidFill>
              </a:rPr>
              <a:t>ໃນ​ເວລາ​ນັ້ນ ເປໂຕ​ຍັງ​ໄດ້​ເຫັນ​ນິມິດ​ໃນ​ການ​ອະທິດຖານ. ພະເຈົ້າ​ໄດ້​ໃຫ້​ສັດ​ຈາກ​ສະຫວັນ​ແກ່​ລາວ​ທີ່​ຊາວ​ຢິວ​ກິນ​ບໍ່​ໄດ້ ແລະ​ສັ່ງ​ໃຫ້​ລາວ​ກິນ.</a:t>
            </a:r>
            <a:r xmlns:a="http://schemas.openxmlformats.org/drawingml/2006/main">
              <a:rPr lang="lo" altLang="en-US" sz="2400">
                <a:solidFill>
                  <a:schemeClr val="tx1">
                    <a:lumMod val="65000"/>
                    <a:lumOff val="35000"/>
                  </a:schemeClr>
                </a:solidFill>
              </a:rPr>
              <a:t> </a:t>
            </a:r>
            <a:r xmlns:a="http://schemas.openxmlformats.org/drawingml/2006/main">
              <a:rPr lang="lo" altLang="ko-KR" sz="2400">
                <a:solidFill>
                  <a:schemeClr val="tx1">
                    <a:lumMod val="65000"/>
                    <a:lumOff val="35000"/>
                  </a:schemeClr>
                </a:solidFill>
              </a:rPr>
              <a:t>“ຢ່າ​ເອີ້ນ​ສິ່ງ​ທີ່​ບໍ່​ສະອາດ​ວ່າ​ພະເຈົ້າ​ເຮັດ​ໃຫ້​ສະອາດ.”</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ໃນ​ທີ່​ສຸດ ເປໂຕ​ກໍ​ຕາມ​ຄົນ​ທີ່​ໂຄເນເລຍ​ສົ່ງ​ໄປ ແລະ​ໄປ​ທີ່​ເຮືອນ​ຂອງ​ໂຄເນເລຍ.</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lo" altLang="ko-KR" sz="2400">
                <a:solidFill>
                  <a:schemeClr val="tx1">
                    <a:lumMod val="65000"/>
                    <a:lumOff val="35000"/>
                  </a:schemeClr>
                </a:solidFill>
              </a:rPr>
              <a:t>ເປໂຕ​ໄດ້​ປະກາດ​ພຣະ​ເຢ​ຊູ​ແລະ​ພຣະ​ກິດ​ຕິ​ຄຸນ​ໃຫ້​ແກ່​ໂຄເນເລຍ ແລະ​ຄອບ​ຄົວ​ຂອງ​ເພິ່ນ. ຫຼັງຈາກນັ້ນ, ພຣະວິນຍານບໍລິສຸດໄດ້ລົງມາເທິງພວກເຂົາ. ພຣະອົງໄດ້ຮັບຮູ້ໂດຍການເບິ່ງນີ້; "ແມ່ນແຕ່ຄົນຕ່າງຊາດກໍສາມາດລອດໄດ້ ຖ້າພວກເຂົາເຊື່ອໃນພຣະເຢຊູ!"</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lo" altLang="ko-KR" sz="3400">
                <a:solidFill>
                  <a:schemeClr val="tx1">
                    <a:lumMod val="65000"/>
                    <a:lumOff val="35000"/>
                  </a:schemeClr>
                </a:solidFill>
              </a:rPr>
              <a:t>ເປໂຕຄິດວ່າພຽງແຕ່ຊາວຢິວທີ່ສາມາດເຊື່ອໃນພຣະເຢຊູແລະໄດ້ຮັບຄວາມລອດ.</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o" altLang="ko-KR" sz="3400">
                <a:solidFill>
                  <a:schemeClr val="tx1">
                    <a:lumMod val="65000"/>
                    <a:lumOff val="35000"/>
                  </a:schemeClr>
                </a:solidFill>
              </a:rPr>
              <a:t>ແຕ່ພຣະກິດຕິຄຸນຂອງພຣະເຈົ້າບໍ່ມີການຈໍາແນກລະຫວ່າງປະຊາຊົນທັງຫມົດໃນໂລກ.</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o" altLang="ko-KR" sz="3400">
                <a:solidFill>
                  <a:schemeClr val="tx1">
                    <a:lumMod val="65000"/>
                    <a:lumOff val="35000"/>
                  </a:schemeClr>
                </a:solidFill>
              </a:rPr>
              <a:t>ພວກ​ເຮົາ​ຕ້ອງ​ປະກາດ​ພຣະ​ກິດ​ຕິ​ຄຸນ​ກັບ​ທຸກ​ຄົນ​ໃນ​ໂລກ​ເພື່ອ​ໃຫ້​ເຂົາ​ເຈົ້າ​ໄດ້​ຮັບ​ຄວາມ​ລອດ.</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ພະ​ເຍຊູ​ພາ​ເປໂຕ, ຢາໂກໂບ ແລະ​ໂຢຮັນ​ໄປ​ນຳ ແລະ​ພາ​ເຂົາ​ໄປ​ເທິງ​ພູ​ສູງ​ດ້ວຍ​ຕົວ​ເອງ.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ພະ​ເຍຊູ​ໃຫ້​ຄວາມ​ລອດ​ແກ່​ທຸກ​ຄົນ​ທີ່​ເຊື່ອ​ໃນ​ພະອົງ​ບໍ່​ວ່າ​ຈະ​ເປັນ​ສັນ​ຊາດ​ໃດ​ກໍ​ຕາມ.</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solidFill>
                  <a:srgbClr val="ff0000"/>
                </a:solidFill>
              </a:rPr>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ເປໂຕເຫັນນິມິດອັນໃດໃນເວລາອະທິດຖານ?</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ພະ​ເຍຊູ​ສະ​ເດັດ​ລົງ​ມາ​ຈາກ​ສະຫວັນ.</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ຄໍາພີໄບເບິນລົງມາຈາກສະຫວັນ.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ເທວະດາລົງມາຈາກສະຫວັນ.</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ສັດ​ທີ່​ຊາວ​ຢິວ​ກິນ​ບໍ່​ໄດ້​ໄດ້​ລົງ​ມາ​ຈາກ​ສະຫວັນ.</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ສັດ​ທີ່​ຊາວ​ຢິວ​ກິນ​ບໍ່​ໄດ້​ໄດ້​ລົງ​ມາ​ຈາກ​ສະຫວັນ.</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ຜູ້​ທີ່​ເຊື່ອ​ໃນ​ພິທີຕັດ​ທີ່​ໄດ້​ມາ​ກັບ​ເປໂຕ​ກໍ​ປະຫລາດ​ໃຈ​ທີ່​ຂອງ​ປະທານ​ແຫ່ງ​ພຣະວິນ​ຍານ​ບໍລິສຸດ​ໄດ້​ຖືກ​ຖອກ​ລົງ​ມາ​ເຖິງ​ຄົນ​ຕ່າງ​ຊາດ.</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ກິດຈະການ 10:</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95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ຮ້ອງເພງສວດ</a:t>
            </a:r>
            <a:endParaRPr xmlns:a="http://schemas.openxmlformats.org/drawingml/2006/main" lang="en-US" altLang="ko-KR" sz="4000"/>
          </a:p>
          <a:p>
            <a:pPr xmlns:a="http://schemas.openxmlformats.org/drawingml/2006/main" algn="ctr">
              <a:defRPr/>
            </a:pPr>
            <a:r xmlns:a="http://schemas.openxmlformats.org/drawingml/2006/main">
              <a:rPr lang="lo" altLang="ko-KR" sz="4000"/>
              <a:t>ແມ້ແຕ່ຢູ່ໃນຄຸກ</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ເວລາປະມານທ່ຽງຄືນ ໂປໂລແລະຊີລາກຳລັງອະທິຖານ ແລະຮ້ອງເພງສັນລະເສີນພຣະເຈົ້າ, ແລະນັກໂທດຄົນອື່ນໆກໍກຳລັງຟັງພວກເຂົາ.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ໂປໂລ​ແລະ​ຊີລາ​ໄດ້​ເຮັດ​ສຸດ​ຄວາມ​ສາມາດ​ເພື່ອ​ປະກາດ​ຂ່າວປະເສີດ​ໃນ​ເມືອງ​ຟີລິບ. ແຕ່​ຄົນ​ທີ່​ກຽດ​ຊັງ​ມັນ​ໄດ້​ຕີ​ໂປໂລ​ແລະ​ຊີລາ​ແລະ​ຈັບ​ເຂົ້າ​ຄຸກ.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ໂປໂລ​ແລະ​ຊີລາ​ໄດ້​ອະທິດຖານ​ແລະ​ສັນລະເສີນ​ພະເຈົ້າ​ເຖິງ​ແມ່ນ​ຢູ່​ໃນ​ຄຸກ. ທຸກຄົນຢູ່ໃນຄຸກໄດ້ຟັງເລື່ອງນີ້.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ຈາກ​ນັ້ນ​ທັນ​ໃດ​ກໍ​ມີ​ແຜ່ນດິນ​ໄຫວ​ຂະໜາດ​ໃຫຍ່​ທີ່​ປະຕູ​ຄຸກ​ເປີດ​ອອກ. ນັກ​ຄຸກ​ເປັນ​ຫ່ວງ​ຫຼາຍ​ເພາະ​ຄິດ​ວ່າ​ນັກ​ໂທດ​ໄດ້​ຫລົບ​ໜີ​ໄປ.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ໂປໂລ​ຮ້ອງ​ຂຶ້ນ​ວ່າ, “ຢ່າ​ກັງວົນ! ພວກເຮົາທຸກຄົນຢູ່ທີ່ນີ້!” "ທ່ານເອີຍ, ຂ້ອຍຈະເຮັດແນວໃດເພື່ອໃຫ້ລອດ?" Jailer ຖາມ.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"ຈົ່ງເຊື່ອໃນພຣະເຢຊູ, ຫຼັງຈາກນັ້ນທ່ານແລະຄອບຄົວຂອງທ່ານຈະໄດ້ຮັບການບັນທືກ!" ໃນ​ຊົ່ວ​ໂມງ​ຂອງ​ຄືນ​ນັ້ນ, ຄຸກ​ໄດ້​ພາ​ເຂົາ​ເຈົ້າ​ແລະ​ລ້າງ​ບາດ​ແຜ​ຂອງ​ເຂົາ​ເຈົ້າ; ແລ້ວ​ລາວ​ແລະ​ຄອບຄົວ​ຂອງ​ລາວ​ກໍ​ຮັບ​ບັບເຕມາ​ທັນທີ.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ຢູ່ທີ່ນັ້ນລາວໄດ້ຖືກປ່ຽນຮູບກ່ອນພວກເຂົາ. ໜ້າ​ຂອງ​ລາວ​ສ່ອງ​ແສງ​ເໝືອນ​ດວງ​ຕາເວັນ ແລະ​ເສື້ອ​ຜ້າ​ຂອງ​ລາວ​ກໍ​ເປັນ​ສີຂາວ​ເໝືອນ​ແສງ​ສະຫວ່າງ.</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lo" altLang="ko-KR" sz="2900">
                <a:solidFill>
                  <a:schemeClr val="tx1">
                    <a:lumMod val="65000"/>
                    <a:lumOff val="35000"/>
                  </a:schemeClr>
                </a:solidFill>
              </a:rPr>
              <a:t>ໂປໂລ​ແລະ​ຊີລາ​ບໍ່​ຜິດ​ຫວັງ ແລະ​ໄດ້​ອະທິດຖານ​ແລະ​ສັນລະເສີນ.</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o" altLang="ko-KR" sz="2900">
                <a:solidFill>
                  <a:schemeClr val="tx1">
                    <a:lumMod val="65000"/>
                    <a:lumOff val="35000"/>
                  </a:schemeClr>
                </a:solidFill>
              </a:rPr>
              <a:t>ເຖິງແມ່ນວ່າພວກເຂົາຖືກທຸບຕີຈົນຕາຍ.</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o" altLang="ko-KR" sz="2900">
                <a:solidFill>
                  <a:schemeClr val="tx1">
                    <a:lumMod val="65000"/>
                    <a:lumOff val="35000"/>
                  </a:schemeClr>
                </a:solidFill>
              </a:rPr>
              <a:t>ແລ້ວ​ພຣະ​ເຈົ້າ​ໄດ້​ເປີດ​ປະ​ຕູ​ຄຸກ ແລະ​ໃຫ້​ໂອ​ກາດ​ໃຫ້​ເຂົາ​ເຈົ້າ​ປະ​ກາດ​ພຣະ​ກິດ​ຕິ​ຄຸນ</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o" altLang="ko-KR" sz="2900">
                <a:solidFill>
                  <a:schemeClr val="tx1">
                    <a:lumMod val="65000"/>
                    <a:lumOff val="35000"/>
                  </a:schemeClr>
                </a:solidFill>
              </a:rPr>
              <a:t>ຕໍ່​ນັກ​ຄຸກ​ແລະ​ຄອບ​ຄົວ​ຂອງ​ລາວ.</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o" altLang="ko-KR" sz="2900">
                <a:solidFill>
                  <a:schemeClr val="tx1">
                    <a:lumMod val="65000"/>
                    <a:lumOff val="35000"/>
                  </a:schemeClr>
                </a:solidFill>
              </a:rPr>
              <a:t>ມີບາງຄັ້ງທີ່ພວກເຮົາມີບັນຫາ, ຄືກັນ.</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o" altLang="ko-KR" sz="2900">
                <a:solidFill>
                  <a:schemeClr val="tx1">
                    <a:lumMod val="65000"/>
                    <a:lumOff val="35000"/>
                  </a:schemeClr>
                </a:solidFill>
              </a:rPr>
              <a:t>ແລະ ຖ້າ​ຫາກ​ເຈົ້າ​ບໍ່​ຍອມ​ໃຫ້​ຕົວ​ເອງ​ລົງ ແລະ ກ້າວ​ໄປ​ໜ້າ​ໃນ​ການ​ອະ​ທິ​ຖານ ແລະ ສັນ​ລະ​ເສີນ, ພຣະ​ເຈົ້າ​ຈະ​ຊ່ວຍ​ເຈົ້າ​ໃຫ້​ລອດ</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o" altLang="ko-KR" sz="2900">
                <a:solidFill>
                  <a:schemeClr val="tx1">
                    <a:lumMod val="65000"/>
                    <a:lumOff val="35000"/>
                  </a:schemeClr>
                </a:solidFill>
              </a:rPr>
              <a:t>ໃນວິທີການທີ່ຫນ້າປະຫລາດໃຈ.</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ໃຫ້​ຂ້າ​ພະ​ເຈົ້າ​ພະ​ລັງ​ງານ​ທີ່​ຈະ​ເອົາ​ຊະ​ນະ​ຄວາມ​ຫຍຸ້ງ​ຍາກ​ແລະ​ຄວາມ​ລໍາ​ບາກ​ທັງ​ຫມົ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ໂປໂລ​ແລະ​ຊີລາ​ເຮັດ​ຫຍັງ​ໃນ​ຄຸກ?</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ພວກເຂົາຮ້ອງໄຫ້.</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​ເຂົາ​ເຈົ້າ​ຂໍ​ຮ້ອງ​ໃຫ້​ມີ​ຊີ​ວິດ​ຂອງ​ເຂົາ​ເຈົ້າ​.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ເຂົາເຈົ້າຜິດຫວັງ.</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ເຂົາເຈົ້າອະທິຖານ ແລະຮ້ອງເພງສວດ.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ເຂົາເຈົ້າອະທິຖານ ແລະຮ້ອງເພງສວດ.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ເວລາປະມານທ່ຽງຄືນ ໂປໂລແລະຊີລາກຳລັງອະທິຖານ ແລະຮ້ອງເພງສັນລະເສີນພຣະເຈົ້າ, ແລະນັກໂທດຄົນອື່ນໆກໍກຳລັງຟັງພວກເຂົາ.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96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ໂປໂລປະກາດຂ່າວປະເສີດຕໍ່ກະສັດ</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ໂປໂລ​ຕອບ​ວ່າ, “ເວລາ​ສັ້ນ​ຫລື​ດົນ​ນານ—ຂ້າ​ພະ​ເຈົ້າ​ອະ​ທິ​ຖານ​ວ່າ ບໍ່​ພຽງ​ແຕ່​ທ່ານ​ເທົ່າ​ນັ້ນ ແຕ່​ທຸກ​ຄົນ​ທີ່​ຟັງ​ເຮົາ​ໃນ​ທຸກ​ມື້​ນີ້ ຈະ​ກາຍ​ເປັນ​ສິ່ງ​ທີ່​ເຮົາ​ເປັນ, ຍົກ​ເວັ້ນ​ແຕ່​ສາຍ​ໂສ້​ເຫຼົ່າ​ນີ້.”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ໂປໂລປະກາດຂ່າວປະເສີດ ແລະໃນທີ່ສຸດກໍກາຍເປັນນັກໂທດໃນເຢຣູຊາເລັມ. ກະສັດ​ອາກຣີປາ​ຖາມ​ເຖິງ​ບາບ​ຂອງ​ໂປໂລ​ທີ່​ເປັນ​ນັກໂທດ.</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"ເຈົ້າ​ມີ​ການ​ອະ​ນຸ​ຍາດ​ໃຫ້​ເວົ້າ​ສໍາ​ລັບ​ຕົວ​ທ່ານ​ເອງ!" Agrippa ໃຫ້​ເວ​ລາ​ສໍາ​ລັບ​ໂປ​ໂລ​ເພື່ອ​ເລີ່ມ​ຕົ້ນ​ການ​ປ້ອງ​ກັນ​ຕົນ.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ໂປໂລໄດ້ໃຊ້ໂອກາດທີ່ຈະປະກາດຂ່າວປະເສີດ. "ໂອ້ ກະສັດ, ຂ້າ​ພະ​ເຈົ້າ​ຫວັງ​ວ່າ​ທ່ານ​ຈະ​ກາຍ​ເປັນ​ຄື​ຂ້າ​ພະ​ເຈົ້າ​ຍົກ​ເວັ້ນ​ແຕ່​ສໍາ​ລັບ​ຕ່ອງ​ໂສ້​ເຫຼົ່າ​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ກະສັດບໍ່ພົບບາບໃນໂປໂລ. ໂປໂລ​ຢາກ​ໄປ​ເມືອງ​ໂຣມ​ແລະ​ປະກາດ​ຂ່າວ​ດີ​ຕໍ່​ກະສັດ..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ແລ້ວ​ກໍ​ມີ​ໂມເຊ​ແລະ​ເອລີຢາ​ມາ​ປາກົດ​ຕໍ່​ໜ້າ​ພວກ​ເຂົາ, ລົມ​ກັນ​ກັບ​ພະ​ເຍຊູ.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ໃນ​ທີ່​ສຸດ ໂປໂລ​ໄດ້​ຂໍ​ຮ້ອງ​ຕໍ່​ກະສັດ​ໂລມ. ໃນ​ຖາ​ນະ​ເປັນ​ນັກ​ໂທດ, ໂປ​ໂລ​ໄດ້​ຂຶ້ນ​ເຮືອ​ໄປ​ຫາ​ຈັກ​ກະ​ພັດ​ຂອງ Rome.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ໂປໂລ​ເປັນ​ນັກ​ໂທດ, ແຕ່​ລາວ​ໄດ້​ປະກາດ​ພຣະ​ກິດ​ຕິ​ຄຸນ​ຢ່າງ​ພາກ​ພູມ​ໃຈ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ຕໍ່​ໜ້າ​ກະສັດ​ແຫ່ງ​ການ​ທົດ​ລອງ​ຂອງ​ຕົນ.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ເພາະ​ລາວ​ບໍ່​ມີ​ຄວາມ​ລະ​ອາຍ​ຕໍ່​ພຣະ​ກິດ​ຕິ​ຄຸນ, ແລະ ລາວ​ເຊື່ອ​ວ່າ​ມັນ​ເປັນ​ຄວາມ​ຈິງ​ທີ່​ພາກ​ພູມ​ໃຈ.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ເຮົາ​ຕ້ອງ​ສາມາດ​ປະກາດ​ພຣະກິດ​ຕິ​ຄຸນ​ຂອງ​ພະ​ເຍຊູ​ຢ່າງ​ໝັ້ນ​ໃຈ ແລະ​ກ້າຫານ​ທຸກ​ຄົນ​ທີ່​ເຮົາ​ພົບ.</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ພະ​ເຍຊູ​ສູງ​ກວ່າ​ຜູ້​ຊາຍ​ສູງ​ສຸດ​ໃນ​ໂລກ.</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ໂປໂລ​ໄດ້​ເຮັດ​ຫຍັງ​ເມື່ອ​ກະສັດ​ແຫ່ງ​ການ​ທົດ​ລອງ​ຂອງ​ໂປໂລ​ໃຫ້​ໂອກາດ​ເວົ້າ?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ລາວປະກາດຂ່າວປະເສີດຂອງພຣະເຢຊູ.</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ລາວ​ກ່າວ​ຫາ​ຄົນ​ບໍ່​ດີ.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ລາວໄດ້ຮ້ອງຂໍໃຫ້ມີການປ່ອຍຕົວລາວ.</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ລາວ​ໄດ້​ອະ​ທິ​ຖານ ແລະ​ຮ້ອງ​ເພງ​ສວດ.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① </a:t>
            </a:r>
            <a:r xmlns:a="http://schemas.openxmlformats.org/drawingml/2006/main">
              <a:rPr lang="lo" altLang="ko-KR" sz="2800">
                <a:solidFill>
                  <a:srgbClr val="ff0000"/>
                </a:solidFill>
              </a:rPr>
              <a:t>ລາວປະກາດຂ່າວປະເສີດຂອງພຣະເຢຊູ.</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ໂປໂລ​ຕອບ​ວ່າ, “ເວລາ​ສັ້ນ​ຫຼື​ດົນ​ນານ—ຂ້າ​ພະ​ເຈົ້າ​ອະ​ທິ​ຖານ​ວ່າ ບໍ່​ພຽງ​ແຕ່​ທ່ານ​ເທົ່າ​ນັ້ນ ແຕ່​ທຸກ​ຄົນ​ທີ່​ຟັງ​ເຮົາ​ໃນ​ທຸກ​ມື້​ນີ້ ຈະ​ກາຍ​ເປັນ​ສິ່ງ​ທີ່​ເຮົາ​ເປັນ, ຍົກ​ເວັ້ນ​ແຕ່​ສາຍ​ໂສ້​ເຫຼົ່າ​ນີ້.”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26:</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97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ເຮືອກຳລັງຈົມ!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ແລະ​ເວົ້າ​ວ່າ, 'ໂປ​ໂລ, ຢ່າ​ຢ້ານ. ເຈົ້າ​ຕ້ອງ​ໄດ້​ຮັບ​ການ​ທົດ​ລອງ​ຕໍ່​ໜ້າ Caesar; ແລະພຣະເຈົ້າໄດ້ປະທານຊີວິດຂອງທຸກຄົນທີ່ເດີນເຮືອໄປກັບເຈົ້າດ້ວຍຄວາມກະລຸນາ.'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27:</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ໂປໂລ​ຖືກ​ນຳ​ໄປ​ເມືອງ​ໂລມ​ໂດຍ​ກຳ​ປັ່ນ​ກັບ​ນັກ​ໂທດ​ຄົນ​ອື່ນໆ.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​ແນວ​ໃດ​ກໍ​ດີ, ກຳ​ປັ່ນ​ລຳ​ນີ້​ຕົກ​ຢູ່​ໃນ​ອັນຕະລາຍ​ທີ່​ຈະ​ຈົມ​ລົງ​ຍ້ອນ​ລົມ​ໄຕ້​ຝຸ່ນ. ທຸກ​ຄົນ​ສັ່ນ​ດ້ວຍ​ຄວາມ​ຢ້ານ​ກົວ.</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ໂປໂລ​ໄດ້​ອະທິດຖານ​ເຖິງ​ພະເຈົ້າ​ແລະ​ບອກ​ຜູ້​ຄົນ. "ຢ່າຢ້ານ. ພຣະເຈົ້າກ່າວວ່າບໍ່ມີໃຜຈະຕາຍ."</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ສຽງ​ຈາກ​ເມກ​ໄດ້​ກ່າວ​ວ່າ, “ຜູ້​ນີ້​ຄື​ພຣະ​ບຸດ​ຂອງ​ເຮົາ, ຜູ້​ທີ່​ເຮົາ​ຮັກ; ກັບລາວຂ້ອຍດີໃຈ. ຟັງ​ລາວ!”</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ເຮືອ​ໄດ້​ຈົມ​ລົງ, ແຕ່​ດັ່ງ​ທີ່​ໂປໂລ​ໄດ້​ກ່າວ, ຄົນ​ທັງ​ປວງ​ສາມາດ​ລົງ​ຈອດ​ເທິງ​ເກາະ​ໄດ້​ໂດຍ​ບໍ່​ມີ​ການ​ຕາຍ​ເທື່ອ.</a:t>
            </a:r>
            <a:r xmlns:a="http://schemas.openxmlformats.org/drawingml/2006/main">
              <a:rPr lang="l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ໂປໂລ​ປະກາດ​ພະ​ເຍຊູ​ຢູ່​ເທິງ​ເກາະ ແລະ​ຖວາຍ​ກຽດ​ແກ່​ພະເຈົ້າ.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ໂປໂລ​ໄດ້​ອະທິດຖານ, ໃຫ້​ກຳລັງ​ໃຈ​ຄົນ​ອື່ນ, ແມ່ນ​ແຕ່​ໃນ​ເວລາ​ທີ່​ກຳປັ່ນ​ກຳລັງ​ຈະ​ຈົມ.</a:t>
            </a:r>
            <a:r xmlns:a="http://schemas.openxmlformats.org/drawingml/2006/main">
              <a:rPr lang="lo" altLang="en-US" sz="3200">
                <a:solidFill>
                  <a:schemeClr val="tx1">
                    <a:lumMod val="65000"/>
                    <a:lumOff val="35000"/>
                  </a:schemeClr>
                </a:solidFill>
              </a:rPr>
              <a:t> </a:t>
            </a:r>
            <a:r xmlns:a="http://schemas.openxmlformats.org/drawingml/2006/main">
              <a:rPr lang="lo" altLang="ko-KR" sz="3200">
                <a:solidFill>
                  <a:schemeClr val="tx1">
                    <a:lumMod val="65000"/>
                    <a:lumOff val="35000"/>
                  </a:schemeClr>
                </a:solidFill>
              </a:rPr>
              <a:t>ໃນ​ທີ່​ສຸດ, ພວກ​ເຂົາ​ເຈົ້າ​ທັງ​ຫມົດ​ໄດ້​ຮັບ​ຄວາມ​ລອດ,</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ຄືກັບທີ່ໂປໂລເວົ້າ.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ປະ ຊາ ຊົນ ຂອງ ພຣະ ເຈົ້າ ມີ ຄວາມ ຮັບ ຜິດ ຊອບ ສໍາ ລັບ ການ ສົ່ງ ພຣະ ປະ ສົງ ຂອງ ພຣະ ເຈົ້າ ຕໍ່ ໂລກ ໂດຍ ການ ອະ ທິ ຖານ ແລະ ສໍາ ລັບ ຂ່າວ ດີ ຂອງ ຄວາມ ລອດ ຂອງ ພຣະ ເຈົ້າ.</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ພະເຍຊູເປັນເຈົ້າຂອງຊີວິດທັງຫມົດໃນໂລກ. ບໍ່ມີຫຍັງຕາຍໂດຍບໍ່ມີການອະນຸຍາດຈາກລາວ.</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ໂປໂລ​ໄດ້​ເຮັດ​ຫຍັງ​ເມື່ອ​ເຮືອ​ໄດ້​ພົບ​ພາຍຸ​ໄຕ້​ຝຸ່ນ?</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ລາວຮ້ອງໄຫ້.</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ລາວໂດດລົງທະເລ.</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ລາວ​ຕໍ່ສູ້​ກັບ​ນັກ​ບິນ.</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ພະອົງ​ອະທິດຖານ​ເຖິງ​ພະເຈົ້າ.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ພະອົງ​ອະທິດຖານ​ເຖິງ​ພະເຈົ້າ.</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ແລະ​ເວົ້າ​ວ່າ, 'ໂປ​ໂລ, ຢ່າ​ຢ້ານ. ເຈົ້າ​ຕ້ອງ​ໄດ້​ຮັບ​ການ​ທົດ​ລອງ​ຕໍ່​ໜ້າ Caesar; ແລະພຣະເຈົ້າໄດ້ປະທານຊີວິດຂອງທຸກຄົນທີ່ເດີນເຮືອໄປກັບເຈົ້າດ້ວຍຄວາມກະລຸນາ.'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ການກະທໍາ</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27:</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98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ຄໍາອ້ອນວອນຂອງໂປໂລສໍາລັບ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ຂ້າພະ​ເຈົ້າຂໍ​ຮ້ອງ​ຫາ​ເຈົ້າ​ສຳລັບ​ລູກ​ຊາຍ​ຂອງ​ຂ້າພະ​ເຈົ້າ​ໂອເນຊີມ, ຜູ້​ໄດ້​ກາຍ​ເປັນ​ລູກ​ຊາຍ​ຂອງ​ຂ້າພະ​ເຈົ້າ​ໃນ​ຂະນະ​ທີ່​ຂ້າພະ​ເຈົ້າຖືກ​ໂສ້.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ຟີເລໂມນ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ໂອເນຊີມເປັນຜູ້ຮັບໃຊ້ຂອງຟີເລໂມນ. ແຕ່​ລາວ​ໄດ້​ໂດດ​ອອກ​ໄປ​ໂດຍ​ບໍ່​ໄດ້​ຮັບ​ອະນຸຍາດ​ຈາກ​ນາຍ​ຂອງ​ລາວ​ທີ່​ໄປ​ເມືອງ​ໂຣມ.</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Onesimus ໄດ້ພົບກັບ Paul ຜູ້ທີ່ຖືກຈໍາຄຸກໃນ Rome. ໂປໂລ​ປະກາດ​ຂ່າວປະເສີດ​ແກ່​ລາວ ແລະ​ລາວ​ກໍ​ເຊື່ອ​ໃນ​ພຣະເຢຊູເຈົ້າ.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ເມື່ອ​ພວກ​ເຂົາ​ໄດ້​ຍິນ​ດັ່ງ​ນັ້ນ ພວກ​ເຂົາ​ກໍ​ລົ້ມ​ລົງ​ກັບ​ພື້ນ​ດ້ວຍ​ຄວາມ​ຢ້ານ​ກົວ. ພະ​ເຍຊູ​ກ່າວ​ວ່າ, “ຢ່າ​ສູ່​ຢ້ານ.” ເມື່ອ​ເຂົາ​ເບິ່ງ​ໄປ​ບໍ່​ເຫັນ​ໃຜ​ນອກ​ຈາກ​ພະ​ເຍຊູ.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ໂປໂລ​ບອກ​ໂອເນຊີໂມ​ໃຫ້​ກັບ​ໄປ​ຫາ​ຟີເລໂມນ​ນາຍ​ຂອງ​ລາວ ແລະ​ຂໍ​ການ​ໃຫ້​ອະໄພ. ແລະໂປໂລໄດ້ບອກ Onesimus ໃຫ້ດໍາລົງຊີວິດເປັນຜູ້ເຊື່ອຖືໃນພຣະເຢຊູ.</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Onesimus ເປັນຫ່ວງ. ເນື່ອງຈາກວ່າໃນເວລານັ້ນ, ຜູ້ຮັບໃຊ້ທີ່ຫລົບຫນີໄດ້ຖືກຂ້າຕາຍໂດຍເຈົ້າຂອງຂອງມັນ.</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ໂປໂລ​ໄດ້​ຂຽນ​ຈົດໝາຍ​ໃຫ້​ໂອເນຊີໂມ​ເຖິງ​ຟີເລໂມນ​ນາຍ​ຂອງ​ລາວ ເພື່ອ​ໃຫ້​ອະໄພ​ລາວ. ຈົດຫມາຍສະບັບນີ້ແມ່ນ 'ຟີເລໂມນ' ໃນຄໍາພີໄບເບິນ.</a:t>
            </a:r>
            <a:r xmlns:a="http://schemas.openxmlformats.org/drawingml/2006/main">
              <a:rPr lang="l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ໂປໂລໄດ້ເຊື່ອມຕໍ່ຄວາມສໍາພັນທີ່ແຕກຫັກລະຫວ່າງ Onesimus ແລະ Philemon. ໂອເນຊິມໄດ້ຂໍໃຫ້ຟີເລໂມນໃຫ້ອະໄພ, ແລະຟີເລໂມນໄດ້ໃຫ້ອະໄພໂອເນຊີມ.</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ພວກ​ເຮົາ​ຕ້ອງ​ຂໍ​ໃຫ້​ອະ​ໄພ​ຖ້າ​ຫາກ​ວ່າ​ພວກ​ເຮົາ​ໄດ້​ເຮັດ​ສິ່ງ​ທີ່​ຜິດ​ພາດ.</a:t>
            </a:r>
            <a:r xmlns:a="http://schemas.openxmlformats.org/drawingml/2006/main">
              <a:rPr lang="lo" altLang="en-US" sz="3200">
                <a:solidFill>
                  <a:schemeClr val="tx1">
                    <a:lumMod val="65000"/>
                    <a:lumOff val="35000"/>
                  </a:schemeClr>
                </a:solidFill>
              </a:rPr>
              <a:t> </a:t>
            </a:r>
            <a:r xmlns:a="http://schemas.openxmlformats.org/drawingml/2006/main">
              <a:rPr lang="lo" altLang="ko-KR" sz="3200">
                <a:solidFill>
                  <a:schemeClr val="tx1">
                    <a:lumMod val="65000"/>
                    <a:lumOff val="35000"/>
                  </a:schemeClr>
                </a:solidFill>
              </a:rPr>
              <a:t>ແລະ ຖ້າ​ຜູ້​ໃດ​ຜູ້​ໜຶ່ງ​ເຮັດ​ຜິດ​ຕໍ່​ເຮົາ ເຮົາ​ຕ້ອງ​ໃຫ້​ອະໄພ​ເຂົາ​ເຈົ້າ.</a:t>
            </a:r>
            <a:r xmlns:a="http://schemas.openxmlformats.org/drawingml/2006/main">
              <a:rPr lang="lo" altLang="en-US" sz="3200">
                <a:solidFill>
                  <a:schemeClr val="tx1">
                    <a:lumMod val="65000"/>
                    <a:lumOff val="35000"/>
                  </a:schemeClr>
                </a:solidFill>
              </a:rPr>
              <a:t> </a:t>
            </a:r>
            <a:r xmlns:a="http://schemas.openxmlformats.org/drawingml/2006/main">
              <a:rPr lang="lo" altLang="ko-KR" sz="3200">
                <a:solidFill>
                  <a:schemeClr val="tx1">
                    <a:lumMod val="65000"/>
                    <a:lumOff val="35000"/>
                  </a:schemeClr>
                </a:solidFill>
              </a:rPr>
              <a:t>ນັ້ນຄືສິ່ງທີ່ຄົນເຊື່ອໃນພຣະເຢຊູ.</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ພະ​ເຍຊູ​ນຳ​ຄວາມ​ສະຫງົບ​ສຸກ​ແລະ​ຄວາມ​ປອງດອງ​ກັນ​ມາ​ໃນ​ບ່ອນ​ທີ່​ມີ​ການ​ຕໍ່ສູ້​ແລະ​ການ​ຂັດ​ແຍ້ງ.</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ໂອເນຊິມໄດ້ພົບໃຜໃນ Rome ເມື່ອລາວແລ່ນຫນີຈາກເຈົ້າຂອງຂອງລາວ, ຟີເລໂມນ?</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ເປໂຕ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ຈອນ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ບາ​ນາ​ບາ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ໂປໂລ</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ໂປໂລ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ຂ້າພະ​ເຈົ້າຂໍ​ຮ້ອງ​ຫາ​ເຈົ້າ​ສຳລັບ​ລູກ​ຊາຍ​ຂອງ​ຂ້າພະ​ເຈົ້າ​ໂອເນຊີມ, ຜູ້​ໄດ້​ກາຍ​ເປັນ​ລູກ​ຊາຍ​ຂອງ​ຂ້າພະ​ເຈົ້າ​ໃນ​ຂະນະ​ທີ່​ຂ້າພະ​ເຈົ້າຖືກ​ໂສ້.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ຟີເລໂມນ</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99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ຕີໂມເຕ, ສາວົກຂອງໂປໂລ</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ຂ້າພະ​ເຈົ້າ​ໄດ້​ຮັບ​ການ​ເຕືອນ​ໃຈ​ເຖິງ​ສັດທາ​ທີ່​ຈິງ​ໃຈ​ຂອງ​ທ່ານ, ​ເຊິ່ງ​ໄດ້​ມີ​ຊີວິດ​ຢູ່​ໃນ​ແມ່ຕູ້ Lois ​ແລະ​ແມ່​ຂອງ​ທ່ານ Eunice ​ແລະ, ຂ້າພະ​ເຈົ້າ​ໄດ້​ຮັບ​ການ​ຊັກ​ຊວນ, ປະຈຸ​ບັນ​ກໍ​ມີ​ຊີວິດ​ຢູ່​ໃນ​ຕົວ​ທ່ານ​ເຊັ່ນ​ກັນ.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2 ຕີໂມເຕ</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ໂປໂລ​ມີ​ສາວົກ​ຄົນ​ໜຶ່ງ​ຊື່​ວ່າ ຕີໂມເຕ. ຕີໂມເຕໄດ້ເປັນຜູ້ສອນສາດສະຫນາກັບໂປໂລຕັ້ງແຕ່ລາວຍັງເປັນເດັກນ້ອຍ.</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ມີ​ຊາຍ​ຄົນ​ໜຶ່ງ​ມີ​ລູກ​ຊາຍ​ສອງ​ຄົນ. ລູກ​ຊາຍ​ຄົນ​ທີ​ສອງ​ໄດ້​ຂໍ​ໃຫ້​ພໍ່​ມອບ​ຊັບ​ສິນ​ໃຫ້​ລາວ​ລ່ວງ​ໜ້າ.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o" sz="3600">
                <a:solidFill>
                  <a:schemeClr val="tx1">
                    <a:lumMod val="65000"/>
                    <a:lumOff val="35000"/>
                  </a:schemeClr>
                </a:solidFill>
              </a:rPr>
              <a:t>ພຣະ​ເຢ​ຊູ​ໄດ້​ຢູ່​ໃນ​ໂລກ​ນີ້​ໃນ​ຮູບ​ແບບ​ຂອງ​ມະ​ນຸດ​, ແຕ່​ພຣະ​ອົງ​ຍັງ​ເປັນ​ພຣະ​ເຈົ້າ​.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ດັ່ງ​ທີ່​ພະເຈົ້າ​ສັ່ງ​ພວກ​ລູກ​ສິດ​ຢູ່​ເທິງ​ພູ.</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ພວກ​ເຮົາ​ຕ້ອງ​ເຊື່ອ​ໃນ​ພຣະ​ເຢ​ຊູ​ເປັນ​ພຣະ​ບຸດ​ຂອງ​ພຣະ​ເຈົ້າ​ແລະ​ຟັງ​ພຣະ​ອົງ​ຢ່າງ​ລະ​ມັດ​ລະ​ວັງ.</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ໂປໂລ​ທີ່​ຢູ່​ໃນ​ຄຸກ​ຮູ້​ວ່າ​ລາວ​ກຳລັງ​ຈະ​ຕາຍ ແລະ​ໄດ້​ຂຽນ​ຈົດໝາຍ​ເຖິງ​ຕີໂມເຕ​ລູກ​ສິດ​ທີ່​ຮັກ​ຂອງ​ລາວ.</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ຈົດ ຫມາຍ ສະ ບັບ ດັ່ງ ກ່າວ ໄດ້ ກ່າວ ວ່າ Timothy ຄວນ ຈະ ສອນ ຜູ້ ເຊື່ອ ຖື ເປັນ ລັດ ຖະ ມົນ ຕີ ສາດ ສະ ຫນາ ຈັກ.</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ຕີໂມເຕແລະຜູ້ເຊື່ອຖືໄດ້ອ່ານຈົດຫມາຍຂອງໂປໂລແລະຕັດສິນໃຈທີ່ຈະບໍ່ສູນເສຍຄວາມເຊື່ອຈົນກ່ວາໃນຕອນທ້າຍຂອງການຂົ່ມເຫັງ.</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ດັ່ງນັ້ນ ຄວາມເຊື່ອຂອງໂປໂລຈຶ່ງຖືກສົ່ງຕໍ່ໃຫ້ຕີໂມເຕລູກສິດຂອງລາວ, ແລະອີກຕໍ່ໂບດຕ່າງໆ.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lo" altLang="ko-KR" sz="3600">
                <a:solidFill>
                  <a:schemeClr val="tx1">
                    <a:lumMod val="65000"/>
                    <a:lumOff val="35000"/>
                  </a:schemeClr>
                </a:solidFill>
              </a:rPr>
              <a:t>ຂໍຂອບໃຈກັບຜູ້ປະກາດຂ່າວປະເສີດທີ່ປະກາດພຣະກິດຕິຄຸນໃຫ້ພວກເຮົາແລະຄູອາຈານທີ່ສອນພວກເຮົາພຣະຄໍາຂອງພຣະເຈົ້າ, ຄວາມເຊື່ອຂອງພວກເຮົາແລະສາດສະຫນາຈັກຂອງພວກເຮົາໄດ້ເຕີບໃຫຍ່ຂຶ້ນ.</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o" altLang="ko-KR" sz="3600">
                <a:solidFill>
                  <a:schemeClr val="tx1">
                    <a:lumMod val="65000"/>
                    <a:lumOff val="35000"/>
                  </a:schemeClr>
                </a:solidFill>
              </a:rPr>
              <a:t>ບັດ​ນີ້​ເຮົາ​ຕ້ອງ​ປົດ​ປ່ອຍ​ສັດ​ທາ​ຂອງ​ເຮົາ ແລະ​ສອນ​ພຣະ​ຄຳ​ຂອງ​ພຣະ​ເຈົ້າ​ທີ່​ເຮົາ​ໄດ້​ຮຽນ​ຮູ້​ໃຫ້​ເຂົາ​ເຈົ້າ.</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ພຣະເຢຊູແມ່ນ..</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ພຣະເຢຊູໄດ້ຟື້ນຄືນຊີວິດແລະພຣະອົງຊົງມີຊີວິດຢູ່ຕະຫຼອດໄປ, ມີໂບດແລະຜູ້ທີ່ເຊື່ອໃນພຣະອົງ.</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ໂປໂລ​ຂຽນ​ຈົດໝາຍ​ໄປ​ຫາ​ໃຜ​ເມື່ອ​ວັນ​ຕາຍ​ໃກ້​ເຂົ້າ​ມາ?</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ລູກາ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ເຄື່ອງໝາຍ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ຕີໂມເຕ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ສີລາ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③ </a:t>
            </a:r>
            <a:r xmlns:a="http://schemas.openxmlformats.org/drawingml/2006/main">
              <a:rPr lang="lo" altLang="ko-KR" sz="2800">
                <a:solidFill>
                  <a:srgbClr val="ff0000"/>
                </a:solidFill>
              </a:rPr>
              <a:t>ຕີໂມເຕ</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ຂ້າພະ​ເຈົ້າ​ໄດ້​ຮັບ​ການ​ເຕືອນ​ໃຈ​ເຖິງ​ສັດທາ​ທີ່​ຈິງ​ໃຈ​ຂອງ​ທ່ານ, ​ເຊິ່ງ​ໄດ້​ມີ​ຊີວິດ​ຢູ່​ໃນ​ແມ່ຕູ້ Lois ​ແລະ​ແມ່​ຂອງ​ທ່ານ Eunice ​ແລະ, ຂ້າພະ​ເຈົ້າ​ໄດ້​ຮັບ​ການ​ຊັກ​ຊວນ, ປະຈຸ​ບັນ​ກໍ​ມີ​ຊີວິດ​ຢູ່​ໃນ​ຕົວ​ທ່ານ​ເຊັ່ນ​ກັນ.</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2 ຕີໂມເຕ</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4:</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100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ຈອນ​ໄດ້​ເຫັນ​ພາບ​ທີ່​ໜ້າ​ອັດ​ສະ​ຈັນ</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ພຣະອົງຜູ້ທີ່ເປັນພະຍານເຖິງສິ່ງເຫຼົ່ານີ້ກ່າວວ່າ, "ແມ່ນແລ້ວ, ຂ້າພະເຈົ້າຈະມາໃນໄວໆນີ້." ອາແມນ. ມາ, ພຣະຜູ້ເປັນເຈົ້າພຣະເຢຊູ.</a:t>
            </a:r>
            <a:endParaRPr xmlns:a="http://schemas.openxmlformats.org/drawingml/2006/main" lang="en-US" altLang="ko-KR" sz="3600"/>
          </a:p>
          <a:p>
            <a:pPr xmlns:a="http://schemas.openxmlformats.org/drawingml/2006/main" lvl="0">
              <a:defRPr/>
            </a:pPr>
            <a:r xmlns:a="http://schemas.openxmlformats.org/drawingml/2006/main">
              <a:rPr lang="l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ການເປີດເຜີຍ</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22:</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ພະ​ເຍຊູ​ເປັນ​ຜູ້​ທີ່​ສ່ອງ​ແສງ​ຢ່າງ​ສວຍ​ງາມ​ດ້ວຍ​ລັກສະນະ​ສະຫງ່າ​ລາສີ.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ການຂົ່ມເຫັງຂອງໂບດນັບມື້ນັບຮ້າຍແຮງຂຶ້ນແລະຮ້າຍແຮງກວ່າເກົ່າ. ສານຸສິດທັງໝົດຂອງເພິ່ນໄດ້ຖືກຂ້າຕາຍໃນຂະນະທີ່ຮັກສາຄວາມເຊື່ອ, ແລະໂຢຮັນໄດ້ຖືກກັກຂັງໄວ້ຢູ່ພຽງຜູ້ດຽວຢູ່ເມືອງປັດໂມ.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ມື້​ໜຶ່ງ​ລາວ​ໄດ້​ຍິນ​ສຽງ​ດັງ​ຄື​ສຽງ​ແກ, ເຊິ່ງ​ເວົ້າ​ວ່າ: “ຈົ່ງ​ຂຽນ​ສິ່ງ​ທີ່​ເຈົ້າ​ເຫັນ​ໄວ້​ໃນ​ມ້ວນ​ໜັງສື​ແລະ​ສົ່ງ​ໄປ​ຍັງ​ໂບດ​ທັງ​ເຈັດ.”</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ໂຍຮັນ​ເຫັນ​ພະ​ເຍຊູ​ເຊັ່ນ​ກັນ. ພະ​ເຍຊູ​ເປັນ​ຮູບ​ຂອງ​ກະສັດ​ຜູ້​ມີ​ອຳນາດ​ທັງ​ໝົດ​ຂອງ​ໂລກ.</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ໂຢຮັນ​ໄດ້​ເຫັນ​ທ້ອງຟ້າ​ໃໝ່ ແລະ​ແຜ່ນດິນ​ໃໝ່​ທີ່​ຈະ​ມາ​ເຖິງ. ຈະ​ບໍ່​ມີ​ຄວາມ​ຊົ່ວ​ຮ້າຍ, ຈະ​ບໍ່​ມີ​ຄວາມ​ໂສກ​ເສົ້າ, ແລະ​ຈະ​ມີ​ຄວາມ​ສຸກ​ຢູ່​ກັບ​ພຣະ​ເຈົ້າ​ສະ​ເໝີ.</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ໂຍຮັນ​ໄດ້​ຂຽນ​ນິມິດ​ທັງ​ໝົດ​ເຫຼົ່າ​ນີ້ ແລະ​ຂຽນ​ເຖິງ​ໂບດ. “ຈົ່ງ​ຮັກສາ​ຄວາມ​ເຊື່ອ​ຂອງ​ເຈົ້າ​ໄວ້ ເພາະ​ພຣະ​ຜູ້​ເປັນ​ເຈົ້າ​ຈະ​ສະ​ເດັດ​ມາ​ອີກ!” ນີ້ແມ່ນປື້ມສຸດທ້າຍຂອງພະຄໍາພີ, ການເປີດເຜີຍ</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ບົດຮຽນມື້ນີ້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solidFill>
                  <a:schemeClr val="tx1">
                    <a:lumMod val="65000"/>
                    <a:lumOff val="35000"/>
                  </a:schemeClr>
                </a:solidFill>
              </a:rPr>
              <a:t>ພະ​ເຍຊູ​ຈະ​ກັບ​ມາ​ສູ່​ໂລກ​ນີ້​ອີກ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ເປັນຜູ້ພິພາກສາໃນມື້ໜຶ່ງ.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ໃນເວລານັ້ນ, ຜູ້ທີ່ບໍ່ເຊື່ອ</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ໃນພຣະເຢຊູທົນທຸກທໍລະມານຕະຫຼອດໄປ,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ຜູ້ທີ່ເຊື່ອໃນພຣະເຢຊູຈະມີຄວາມສຸກ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ຊີວິດນິລັນດອນກັບຄວາມສຸກ.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ເຈົ້າລໍຖ້າພະເຍຊູມາອີກບໍ?</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o" altLang="ko-KR" sz="3200">
                <a:solidFill>
                  <a:schemeClr val="tx1">
                    <a:lumMod val="65000"/>
                    <a:lumOff val="35000"/>
                  </a:schemeClr>
                </a:solidFill>
              </a:rPr>
              <a:t>ເຮົາ​ຕ້ອງ​ບໍ່​ສູນ​ເສຍ​ຄວາມ​ຫວັງ​ນັ້ນ, ເຮົາ​ຕ້ອງ​ຮັກ​ສາ​ຄວາມ​ເຊື່ອ​ຂອງ​ເຮົາ​ໃນ​ໂລກ​ນີ້​ຈົນ​ເຖິງ​ທີ່​ສຸດ</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o" altLang="ko-KR" sz="3200"/>
              <a:t>ພະເຍຊູແມ່ນໃຜ?</a:t>
            </a:r>
            <a:r xmlns:a="http://schemas.openxmlformats.org/drawingml/2006/main">
              <a:rPr lang="l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rgbClr val="0070c0"/>
                </a:solidFill>
              </a:rPr>
              <a:t>ພຣະເຢຊູ..</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o" altLang="ko-KR" sz="3600">
                <a:solidFill>
                  <a:schemeClr val="tx1">
                    <a:lumMod val="65000"/>
                    <a:lumOff val="35000"/>
                  </a:schemeClr>
                </a:solidFill>
              </a:rPr>
              <a:t>ພຣະ​ເຢ​ຊູ​ຈະ​ກັບ​ຄືນ​ມາ​ໃນ​ໂລກ​ນີ້​ອີກ​ເທື່ອ​ຫນຶ່ງ​ໃນ​ຖາ​ນະ​ເປັນ​ກະສັດ, ຕັດ​ສິນ​ທຸກ​ສິ່ງ​ທຸກ​ຢ່າງ, ແລະ​ປົກ​ຄອງ​ທຸກ​ສິ່ງ​ເປັນ​ຕະ​ຫຼອດ​ໄປ.</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ຄຳຖາມມື້ນີ້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ເກາະ​ທີ່​ສາວົກ​ໂຢຮັນ​ຖືກ​ກັກ​ຂັງ​ຊື່​ຫຍັງ?</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① </a:t>
            </a:r>
            <a:r xmlns:a="http://schemas.openxmlformats.org/drawingml/2006/main">
              <a:rPr lang="lo"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② </a:t>
            </a:r>
            <a:r xmlns:a="http://schemas.openxmlformats.org/drawingml/2006/main">
              <a:rPr lang="lo" altLang="ko-KR" sz="2800">
                <a:solidFill>
                  <a:schemeClr val="tx1">
                    <a:lumMod val="65000"/>
                    <a:lumOff val="35000"/>
                  </a:schemeClr>
                </a:solidFill>
              </a:rPr>
              <a:t>ຮາວາຍ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③ </a:t>
            </a:r>
            <a:r xmlns:a="http://schemas.openxmlformats.org/drawingml/2006/main">
              <a:rPr lang="lo"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chemeClr val="tx1">
                    <a:lumMod val="65000"/>
                    <a:lumOff val="35000"/>
                  </a:schemeClr>
                </a:solidFill>
              </a:rPr>
              <a:t>④ </a:t>
            </a:r>
            <a:r xmlns:a="http://schemas.openxmlformats.org/drawingml/2006/main">
              <a:rPr lang="lo"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o" altLang="en-US" sz="2800">
                <a:solidFill>
                  <a:srgbClr val="ff0000"/>
                </a:solidFill>
              </a:rPr>
              <a:t>④ </a:t>
            </a:r>
            <a:r xmlns:a="http://schemas.openxmlformats.org/drawingml/2006/main">
              <a:rPr lang="lo"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o" altLang="ko-KR" sz="4000"/>
              <a:t>ພຣະຄໍາຂອງມື້ນີ້</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o" altLang="ko-KR" sz="3600"/>
              <a:t>ພຣະອົງຜູ້ທີ່ເປັນພະຍານເຖິງສິ່ງເຫຼົ່ານີ້ກ່າວວ່າ, "ແມ່ນແລ້ວ, ຂ້າພະເຈົ້າຈະມາໃນໄວໆນີ້." ອາແມນ. ມາ, ພຣະຜູ້ເປັນເຈົ້າພຣະເຢຊູ.</a:t>
            </a:r>
            <a:endParaRPr xmlns:a="http://schemas.openxmlformats.org/drawingml/2006/main" lang="en-US" altLang="ko-KR" sz="3600"/>
          </a:p>
          <a:p>
            <a:pPr xmlns:a="http://schemas.openxmlformats.org/drawingml/2006/main" lvl="0">
              <a:defRPr/>
            </a:pPr>
            <a:r xmlns:a="http://schemas.openxmlformats.org/drawingml/2006/main">
              <a:rPr lang="l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o" altLang="ko-KR" sz="2800">
                <a:solidFill>
                  <a:schemeClr val="tx1">
                    <a:lumMod val="65000"/>
                    <a:lumOff val="35000"/>
                  </a:schemeClr>
                </a:solidFill>
              </a:rPr>
              <a:t>ການເປີດເຜີຍ</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22:</a:t>
            </a:r>
            <a:r xmlns:a="http://schemas.openxmlformats.org/drawingml/2006/main">
              <a:rPr lang="lo" altLang="en-US" sz="2800">
                <a:solidFill>
                  <a:schemeClr val="tx1">
                    <a:lumMod val="65000"/>
                    <a:lumOff val="35000"/>
                  </a:schemeClr>
                </a:solidFill>
              </a:rPr>
              <a:t> </a:t>
            </a:r>
            <a:r xmlns:a="http://schemas.openxmlformats.org/drawingml/2006/main">
              <a:rPr lang="l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ມື້ນີ້</a:t>
            </a:r>
            <a:r xmlns:a="http://schemas.openxmlformats.org/drawingml/2006/main">
              <a:rPr altLang="en-US" lang="lo" sz="4000">
                <a:solidFill>
                  <a:srgbClr val="ff0000"/>
                </a:solidFill>
              </a:rPr>
              <a:t> </a:t>
            </a:r>
            <a:r xmlns:a="http://schemas.openxmlformats.org/drawingml/2006/main">
              <a:rPr altLang="ko-KR" lang="lo" sz="4000">
                <a:solidFill>
                  <a:srgbClr val="ff0000"/>
                </a:solidFill>
              </a:rPr>
              <a:t>ແບບສອບຖາມ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ໃຜບໍ່ເຫັນການປ່ຽນຮູບຂອງພຣະເຢຊູ?</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ເປໂຕ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ຢູ່ທີ່ນັ້ນລາວໄດ້ຖືກປ່ຽນຮູບກ່ອນພວກເຂົາ. ໜ້າ​ຂອງ​ລາວ​ສ່ອງ​ແສງ​ເໝືອນ​ດວງ​ຕາເວັນ ແລະ​ເສື້ອ​ຜ້າ​ຂອງ​ລາວ​ກໍ​ເປັນ​ສີຂາວ​ເໝືອນ​ແສງ​ສະຫວ່າງ.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17:</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75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ພຣະເຢຊູ</a:t>
            </a:r>
            <a:r xmlns:a="http://schemas.openxmlformats.org/drawingml/2006/main">
              <a:rPr lang="lo" altLang="en-US" sz="4400"/>
              <a:t> </a:t>
            </a:r>
            <a:r xmlns:a="http://schemas.openxmlformats.org/drawingml/2006/main">
              <a:rPr lang="lo" altLang="ko-KR" sz="4400"/>
              <a:t>ຮັກເດັກນ້ອຍ</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ເມື່ອ​ພະ​ເຍຊູ​ເຫັນ​ເລື່ອງ​ນີ້ ພະອົງ​ກໍ​ຄຽດ​ຮ້າຍ. ພຣະອົງ ຊົງ ກ່າວ ແກ່ ພວກເຂົາ ວ່າ, “ໃຫ້ ເດັກນ້ອຍ ມາ ຫາ ເຮົາ ແລະ ຢ່າ ຂັດຂວາງ ພວກເຂົາ ເພາະ ອານາຈັກ ຂອງ^ພຣະເຈົ້າ ເປັນ ຂອງ ຄົນ ເຫຼົ່ານີ້.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ພໍ່​ແມ່​ຄົນ​ໜຶ່ງ​ໄດ້​ພາ​ລູກ​ມາ​ຫາ​ພະ​ເຍຊູ​ເພື່ອ​ຈະ​ໄດ້​ຮັບ​ພອນ​ຈາກ​ພະ​ເຍຊູ.</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ຈາກ​ນັ້ນ ສາວົກ​ຂອງ​ພະ​ເຍຊູ​ໄດ້​ຫ້າມ​ພະອົງ. “ເຈົ້າກ້າເອົາລູກຂອງເຈົ້າໄປຫາພະເຍຊູໄດ້ແນວໃດ?”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ເມື່ອ​ພະ​ເຍຊູ​ເຫັນ​ກໍ​ເວົ້າ​ດ້ວຍ​ໃຈ​ຮ້າຍ.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“ຢ່າຢຸດເດັກນ້ອຍບໍ່ໃຫ້ມາຫາຂ້ອຍ. ອານາຈັກຂອງພຣະເຈົ້າເປັນຂອງເດັກນ້ອຍເຫຼົ່ານີ້!”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ແຕ່​ລູກ​ຊາຍ​ໄດ້​ເສຍ​ຊັບ​ສິນ​ທັງ​ໝົດ​ຂອງ​ລາວ​ຢູ່​ໃນ​ປະເທດ​ທີ່​ຫ່າງ​ໄກ ແລະ​ເປັນ​ຄົນ​ທຸກ​ຍາກ.</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ຜູ້​ໃດ​ທີ່​ຈະ​ບໍ່​ໄດ້​ຮັບ​ອານາຈັກ​ຂອງ​ພຣະ​ເຈົ້າ​ຄື​ກັບ​ເດັກ​ນ້ອຍ​ຈະ​ບໍ່​ເຂົ້າ​ໄປ​ໃນ​ນັ້ນ​ເລີຍ.” ແລະ​ພຣະ​ອົງ​ໄດ້​ຈັບ​ເດັກ​ນ້ອຍ​ໄວ້​ໃນ​ອ້ອມ​ແຂນ​ຂອງ​ພຣະ​ອົງ, ເອົາ​ມື​ໃສ່​ເຂົາ​ແລະ​ອວຍ​ພອນ​ໃຫ້​ເຂົາ​ເຈົ້າ.</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o" sz="3600">
                <a:solidFill>
                  <a:schemeClr val="tx1">
                    <a:lumMod val="65000"/>
                    <a:lumOff val="35000"/>
                  </a:schemeClr>
                </a:solidFill>
              </a:rPr>
              <a:t>ພະ​ເຍຊູ​ກ່າວ​ວ່າ​ລາຊະອານາຈັກ​ຂອງ​ພະເຈົ້າ​ເປັນ​ຂອງ​ເດັກນ້ອຍ​ເຊັ່ນ​ນີ້.</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ຂໍ​ໃຫ້​ເຮົາ​ກາຍ​ເປັນ​ເດັກ​ນ້ອຍ​ທີ່​ຮັກ​ພຣະ​ເຈົ້າ​ແລະ​ເຊື່ອ​ຟັງ​ພຣະ​ເຢ​ຊູ​ໂດຍ​ບໍ່​ໄດ້​ສູນ​ເສຍ​ການ​ບໍ​ລິ​ສຸດ, ຊື່​ສັດ,</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ແລະຫົວໃຈທີ່ແທ້ຈິງຂອງເດັກນ້ອຍ.</a:t>
            </a:r>
            <a:r xmlns:a="http://schemas.openxmlformats.org/drawingml/2006/main">
              <a:rPr altLang="en-US" lang="lo"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r xmlns:a="http://schemas.openxmlformats.org/drawingml/2006/main">
              <a:rPr altLang="en-US" lang="lo" sz="3600">
                <a:solidFill>
                  <a:srgbClr val="0070c0"/>
                </a:solidFill>
              </a:rPr>
              <a:t> </a:t>
            </a:r>
            <a:r xmlns:a="http://schemas.openxmlformats.org/drawingml/2006/main">
              <a:rPr altLang="ko-KR" lang="lo" sz="3600">
                <a:solidFill>
                  <a:srgbClr val="0070c0"/>
                </a:solidFill>
              </a:rPr>
              <a:t>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ພຣະ​ເຢ​ຊູ​ເປັນ​ຜູ້​ທີ່​ຮັກ, ໃຫ້​ຄ່າ​ແລະ​ເປັນ​ພອນ​ໃຫ້​ແກ່​ເດັກ​ນ້ອຍ.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ພວກ​ສາວົກ​ເຮັດ​ຫຍັງ​ເມື່ອ​ລູກ​ພະຍາຍາມ​ເຂົ້າ​ໄປ​ຫາ​ພະ​ເຍຊູ?</a:t>
            </a:r>
            <a:r xmlns:a="http://schemas.openxmlformats.org/drawingml/2006/main">
              <a:rPr altLang="en-US" lang="l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ພວກ​ເຂົາ​ເຈົ້າ​ໄດ້​ຕ້ອນ​ຮັບ​ພວກ​ເຂົາ​ຢ່າງ​ຍິນ​ດີ.</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ເຂົາ​ຫ້າມ​ບໍ່​ໃຫ້​ໄປ​ຫາ​ພະ​ເຍຊູ.</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ເຂົາ​ເຈົ້າ​ແນະນຳ​ລູກ​ໃຫ້​ຮູ້ຈັກ​ພະ​ເຍຊູ</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ເຂົາ​ເຈົ້າ​ເອົາ​ອາຫານ​ໃຫ້​ເຂົາ​ເຈົ້າ​ແລະ​ສົ່ງ​ເຂົາ​ເຈົ້າ​ກັບ​ບ້ານ.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② </a:t>
            </a:r>
            <a:r xmlns:a="http://schemas.openxmlformats.org/drawingml/2006/main">
              <a:rPr altLang="ko-KR" lang="lo" sz="2800">
                <a:solidFill>
                  <a:srgbClr val="ff0000"/>
                </a:solidFill>
              </a:rPr>
              <a:t>ເຂົາ​ຫ້າມ​ບໍ່​ໃຫ້​ໄປ​ຫາ​ພະ​ເຍຊູ.</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ເມື່ອ​ພະ​ເຍຊູ​ເຫັນ​ສິ່ງ​ນີ້​ພະອົງ​ກໍ​ຄຽດ​ຮ້າຍ. ພຣະອົງ ຊົງ ກ່າວ ແກ່ ພວກເຂົາ ວ່າ, “ໃຫ້ ເດັກນ້ອຍ ມາ ຫາ ເຮົາ ແລະ ຢ່າ ຂັດຂວາງ ພວກເຂົາ ເພາະ ອານາຈັກ ຂອງ^ພຣະເຈົ້າ ເປັນ ຂອງ ຄົນ ເຫຼົ່ານີ້.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76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ພຣະ​ເຢ​ຊູ​ໄດ້​ປິ່ນ​ປົວ​ຄົນ​ຕາ​ບອດ, Bartimaeus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"ໄປ," ພຣະເຢຊູກ່າວວ່າ, "ຄວາມເຊື່ອຂອງເຈົ້າໄດ້ປິ່ນປົວເຈົ້າແລ້ວ." ທັນ​ໃດ​ນັ້ນ ລາວ​ກໍ​ເຫັນ​ແລະ​ຕິດ​ຕາມ​ພະ​ເຍຊູ​ໄປ​ຕາມ​ທາງ.</a:t>
            </a:r>
            <a:endParaRPr xmlns:a="http://schemas.openxmlformats.org/drawingml/2006/main" altLang="ko-KR" lang="en-US" sz="3600"/>
          </a:p>
          <a:p>
            <a:pPr xmlns:a="http://schemas.openxmlformats.org/drawingml/2006/main" lvl="0">
              <a:defRPr/>
            </a:pPr>
            <a:r xmlns:a="http://schemas.openxmlformats.org/drawingml/2006/main">
              <a:rPr altLang="ko-KR" lang="l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10:</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ເມື່ອ​ພະ​ເຍຊູ​ມາ​ເຖິງ​ເມືອງ​ເຢຣິໂກ ຜູ້​ຕາບອດ​ຄົນ​ໜຶ່ງ ບາຕິເມໂອ​ນັ່ງ​ຂໍທານ​ຢູ່​ແຄມ​ທາງ.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ເມື່ອ​ໄດ້ຍິນ​ວ່າ​ແມ່ນ​ພຣະເຢຊູເຈົ້າ​ຊາວ​ນາຊາເຣັດ, ເພິ່ນ​ຈຶ່ງ​ຮ້ອງ​ຂຶ້ນ​ວ່າ, “ພຣະເຢຊູເຈົ້າ, ບຸດ​ຂອງ​ດາວິດ, ຂໍ​ຊົງ​ໂຜດ​ເມດຕາ​ຂ້ານ້ອຍ​ແດ່ທ້ອນ.”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ພຣະ​ເຢ​ຊູ​ເອີ້ນ​ວ່າ Bartimaeus. "ເຈົ້າຕ້ອງການໃຫ້ຂ້ອຍເຮັດຫຍັງຂອງເຈົ້າ?" ພະເຍຊູຖາມລາວ. ຜູ້ຊາຍຕາບອດເວົ້າວ່າ, "ອາຈານ, ຂ້ອຍຕ້ອງການເບິ່ງ."</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lo" sz="2800">
                <a:solidFill>
                  <a:schemeClr val="tx1">
                    <a:lumMod val="65000"/>
                    <a:lumOff val="35000"/>
                  </a:schemeClr>
                </a:solidFill>
              </a:rPr>
              <a:t>ລູກ​ຊາຍ​ສຳນຶກ​ວ່າ​ລາວ​ທຸກ​ຍາກ​ກວ່າ​ຄົນ​ຮັບໃຊ້​ໃນ​ບ້ານ​ພໍ່.</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o" sz="2800">
                <a:solidFill>
                  <a:schemeClr val="tx1">
                    <a:lumMod val="65000"/>
                    <a:lumOff val="35000"/>
                  </a:schemeClr>
                </a:solidFill>
              </a:rPr>
              <a:t>ສະນັ້ນ ລາວ​ຈຶ່ງ​ກັບ​ຄືນ​ມາ ແລະ​ອ້ອນວອນ​ພໍ່​ໃຫ້​ຮັບ​ເອົາ​ລາວ​ເປັນ​ຄົນ​ຮັບໃຊ້​ຂອງ​ລາວ.</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"ໄປ," ພຣະເຢຊູກ່າວວ່າ, "ຄວາມເຊື່ອຂອງເຈົ້າໄດ້ປິ່ນປົວເຈົ້າແລ້ວ." ທັນ​ໃດ​ນັ້ນ​ລາວ​ໄດ້​ເຫັນ​ລາວ.</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"ຂໍຂອບໃຈ, ພຣະເຢຊູ!" Bartimaeus ໄດ້ ຕິດ ຕາມ ພຣະ ເຢ ຊູ ຜູ້ ທີ່ ໃຫ້ ເຂົາ ໄດ້ ຮັບ ການ ເຫັນ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o" sz="3600">
                <a:solidFill>
                  <a:schemeClr val="tx1">
                    <a:lumMod val="65000"/>
                    <a:lumOff val="35000"/>
                  </a:schemeClr>
                </a:solidFill>
              </a:rPr>
              <a:t>ພຣະ​ເຢ​ຊູ​ໄດ້​ກ່າວ​ກັບ Bartimaeus, "ຄວາມ​ເຊື່ອ​ຂອງ​ທ່ານ​ໄດ້​ປິ່ນ​ປົວ​ທ່ານ​ແລ້ວ."</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ມັນເປັນຄວາມເຊື່ອທີ່ຊ່ວຍພວກເຮົາໃຫ້ລອດ.</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ສັດທາແມ່ນສະແດງອອກໃນການອະທິຖານຢ່າງຈິງຈັງ.</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ເມື່ອ​ເຮົາ​ອະທິດຖານ​ເຖິງ​ພະ​ເຍຊູ.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ພວກເຮົາຕ້ອງມີຄວາມເຊື່ອນີ້.</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ພະ​ເຍຊູ​ເປັນ​ຜູ້​ຟັງ​ແລະ​ຕອບ​ຄຳ​ອະທິດຖານ​ທີ່​ຈິງ​ໃຈ​ຂອງ​ເຮົາ.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Bartimaeus ຖາມ​ພະ​ເຍຊູ​ເພື່ອ​ຫຍັງ?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ໃຫ້ຂ້ອຍເງິນຫຼາຍ.</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ຂ້ອຍຢາກເປັນສານຸສິດຂອງເຈົ້າ.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ໃຫ້ຂ້ອຍຍ່າງເທິງນ້ໍາ.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ຂ້ອຍຕ້ອງການເບິ່ງອີກ.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ຂ້ອຍຕ້ອງການເບິ່ງອີກ.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"ໄປ," ພຣະເຢຊູກ່າວວ່າ, "ຄວາມເຊື່ອຂອງເຈົ້າໄດ້ປິ່ນປົວເຈົ້າແລ້ວ." ທັນ​ໃດ​ນັ້ນ ລາວ​ກໍ​ເຫັນ​ແລະ​ຕິດ​ຕາມ​ພະ​ເຍຊູ​ໄປ​ຕາມ​ທາງ.</a:t>
            </a:r>
            <a:endParaRPr xmlns:a="http://schemas.openxmlformats.org/drawingml/2006/main" altLang="ko-KR" lang="en-US" sz="3600"/>
          </a:p>
          <a:p>
            <a:pPr xmlns:a="http://schemas.openxmlformats.org/drawingml/2006/main" lvl="0">
              <a:defRPr/>
            </a:pPr>
            <a:r xmlns:a="http://schemas.openxmlformats.org/drawingml/2006/main">
              <a:rPr altLang="ko-KR" lang="l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ມາກ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10:</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77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Zacchaeus ປີນຕົ້ນໄມ້</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ເພາະ​ວ່າ​ບຸດ​ມະນຸດ​ໄດ້​ມາ​ເພື່ອ​ສະ​ແຫວງ​ຫາ ແລະ​ຊ່ວຍ​ກູ້​ສິ່ງ​ທີ່​ສູນ​ເສຍ​ໄປ.”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19:</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ມີ​ເສດຖີ​ຄົນ​ໜຶ່ງ​ຊື່​ຊາກເກຍ. ລາວເປັນຫົວຫນ້າຄົນເກັບພາສີ, ດັ່ງນັ້ນປະຊາຊົນກຽດຊັງລາວ.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ມື້ໜຶ່ງ ພະເຍຊູມາເຖິງບ້ານທີ່ຊາເຄອາຢູ່. ມີ​ຄົນ​ຫຼາຍ​ຄົນ​ໄປ​ເບິ່ງ​ພະ​ເຍຊູ.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ທັນທີ​ທີ່​ພໍ່​ເຫັນ​ລູກ​ມາ​ຈາກ​ທາງ​ໄກ ເພິ່ນ​ກໍ​ແລ່ນ​ໄປ​ກອດ​ເພິ່ນ ແລະ​ຮັບ​ເອົາ​ເພິ່ນ​ດ້ວຍ​ຄວາມ​ຍິນດີ.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ຊັກເຄຍໄດ້ປີນຂຶ້ນຕົ້ນໄມ້ເພື່ອເບິ່ງພະເຍຊູ. ພະ​ເຍຊູ​ເບິ່ງ​ພະອົງ​ແລະ​ເວົ້າ. “ຊາກເກຍ, ລົງມາທັນທີ. ມື້ນີ້ຂ້ອຍຕ້ອງຢູ່ເຮືອນຂອງເຈົ້າ.”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"ຊາກເກຍ​ໄດ້​ຕັດ​ສິນ​ໃຈ​ຕໍ່​ພຣະ​ເຢ​ຊູ, "ຂ້າ​ພະ​ເຈົ້າ​ຈະ​ໃຫ້​ເຄິ່ງ​ຫນຶ່ງ​ຂອງ​ຄອບ​ຄອງ​ຂອງ​ຂ້າ​ພະ​ເຈົ້າ​ກັບ​ຄົນ​ທຸກ​ຍາກ."</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lo" altLang="ko-KR" sz="3000">
                <a:solidFill>
                  <a:schemeClr val="tx1">
                    <a:lumMod val="65000"/>
                    <a:lumOff val="35000"/>
                  </a:schemeClr>
                </a:solidFill>
              </a:rPr>
              <a:t>ພະ​ເຍຊູ​ກ່າວ​ວ່າ “ວັນ​ນີ້​ຄວາມ​ລອດ​ໄດ້​ມາ​ເຖິງ​ເຮືອນ​ນີ້ ເຮົາ​ມາ​ເພື່ອ​ຊອກ​ຫາ​ແລະ​ຊ່ວຍ​ໃຫ້​ພົ້ນ​ຈາກ​ສິ່ງ​ທີ່​ສູນ​ເສຍ​ໄປ.”</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ເມື່ອ​ຊາກເກຍ​ໄດ້​ພົບ​ພະ​ເຍຊູ ລາວ​ສາລະພາບ​ວ່າ​ພະອົງ​ຈະ​ມອບ​ຊັບ​ສິນ​ທີ່​ຮັກ​ທີ່​ສຸດ​ຂອງ​ພະອົງ​ໃຫ້​ແກ່​ຄົນ​ທຸກ​ຍາກ.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ສິ່ງທີ່ສໍາຄັນທີ່ສຸດສໍາລັບທ່ານແມ່ນຫຍັງ?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ຫຼັງ​ຈາກ​ໄດ້​ພົບ​ພະ​ເຍຊູ ເຈົ້າ​ຍອມ​ແພ້​ຫຍັງ?</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ເຮົາ​ຕ້ອງ​ຈື່​ໄວ້​ວ່າ​ສິ່ງ​ທີ່​ມີ​ຄ່າ​ທີ່​ສຸດ​ສຳລັບ​ເຮົາ​ແມ່ນ​ພະ​ເຍຊູ.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rgbClr val="ff0000"/>
                </a:solidFill>
              </a:rPr>
              <a:t>ພະເຍຊູແມ່ນໃຜ?</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ພຣະ​ຜູ້​ຊ່ວຍ​ໃຫ້​ລອດ​ທີ່​ໄດ້​ມາ​ໃນ​ແຜ່ນ​ດິນ​ນີ້​ເພື່ອ​ຊ່ວຍ​ປະ​ຢັດ​ທຸກ​ຄົນ​ໂດຍ​ບໍ່​ມີ​ການ​ຈໍາ​ແນກ.</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ມື້ນີ້</a:t>
            </a:r>
            <a:r xmlns:a="http://schemas.openxmlformats.org/drawingml/2006/main">
              <a:rPr altLang="en-US" lang="lo" sz="4000">
                <a:solidFill>
                  <a:srgbClr val="ff0000"/>
                </a:solidFill>
              </a:rPr>
              <a:t> </a:t>
            </a:r>
            <a:r xmlns:a="http://schemas.openxmlformats.org/drawingml/2006/main">
              <a:rPr altLang="ko-KR" lang="lo" sz="4000">
                <a:solidFill>
                  <a:srgbClr val="ff0000"/>
                </a:solidFill>
              </a:rPr>
              <a:t>ແບບສອບຖາມ</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ເປັນ​ຫຍັງ​ຜູ້​ຄົນ​ຈຶ່ງ​ຊັງ​ຊາກເກຍ?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ເນື່ອງ​ຈາກ​ວ່າ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ລາວ</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ແມ່ນ</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ກ</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ຫົວຫນ້າ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ພາສີ</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ຜູ້ເກັບ.</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ເພາະ​ລາວ​ເຊື່ອ​ໃນ​ພະ​ເຍຊູ​ເປັນ​ຢ່າງ​ດີ.</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ເພາະ​ລາວ​ອະ​ທິ​ຖານ​ຫຼາຍ.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ເພາະ​ລາວ​ເປັນ​ຄົນ​ງາມ.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① </a:t>
            </a:r>
            <a:r xmlns:a="http://schemas.openxmlformats.org/drawingml/2006/main">
              <a:rPr altLang="ko-KR" lang="lo" sz="2800">
                <a:solidFill>
                  <a:srgbClr val="ff0000"/>
                </a:solidFill>
              </a:rPr>
              <a:t>ເພາະ​ລາວ​ເປັນ​ຫົວ​ໜ້າ​ຄົນ​ເກັບ​ພາ​ສີ.</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ເພາະ​ວ່າ​ບຸດ​ມະນຸດ​ໄດ້​ມາ​ເພື່ອ​ສະ​ແຫວງ​ຫາ ແລະ​ຊ່ວຍ​ກູ້​ສິ່ງ​ທີ່​ສູນ​ເສຍ​ໄປ.”</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ລູກາ</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19:</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o">
                <a:solidFill>
                  <a:schemeClr val="tx1">
                    <a:lumMod val="50000"/>
                    <a:lumOff val="50000"/>
                  </a:schemeClr>
                </a:solidFill>
              </a:rPr>
              <a:t>ສະບັບເລກທີ 78 ພຣະຄໍາຂອງພຣະເຈົ້າ</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lo" sz="4400"/>
              <a:t>ເຮືອນທີ່ສ້າງຂຶ້ນຢູ່ເທິງຫີນ</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“ເຫດສະນັ້ນ ທຸກຄົນ​ທີ່​ໄດ້​ຍິນ​ຖ້ອຍຄຳ​ຂອງ​ເຮົາ ແລະ​ປະຕິບັດ​ຕາມ​ນັ້ນ ກໍ​ເໝືອນ​ດັ່ງ​ຄົນ​ສະຫລາດ​ທີ່​ສ້າງ​ເຮືອນ​ຂອງຕົນ​ໄວ້​ເທິງ​ຫີນ.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7:</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ພະ​ເຍຊູ​ເລົ່າ​ເລື່ອງ​ຂອງ​ຊາຍ​ສອງ​ຄົນ​ທີ່​ກຳລັງ​ສ້າງ​ເຮືອນ.</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ພະ​ເຍຊູ​ກ່າວ​ວ່າ “ພະອົງ​ເຈົ້າ​ພໍ່​ຂອງ​ພະອົງ​ຄອຍ​ຖ້າ​ພະອົງ​ສະເໝີ.”</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ຫນຶ່ງໃນພວກເຂົາຕັດສິນໃຈທີ່ຈະສ້າງເຮືອນຂອງລາວຢູ່ເທິງດິນຊາຍ, ອີກບ່ອນຫນຶ່ງຢູ່ເທິງຫີນ.</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ທັງສອງໄດ້ເຮັດວຽກຫນັກເພື່ອສ້າງເຮືອນ. ທັງ​ສອງ​ເຮືອນ​ເບິ່ງ​ຢູ່​ທາງ​ນອກ​ມີ​ຄວາມ​ເຂັ້ມ​ແຂງ​ໂດຍ​ບໍ່​ມີ​ຄວາມ​ແຕກ​ຕ່າງ​ໃຫຍ່.</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ເມື່ອ​ຝົນຕົກ​ໜັກ​ເຮັດ​ໃຫ້​ເກີດ​ນ້ຳ​ຖ້ວມ, ເຮືອນ​ທີ່​ສ້າງ​ຢູ່​ເທິງ​ດິນ​ຊາຍ​ຖືກ​ນ້ຳ​ຖ້ວມ. ແຕ່​ເຮືອນ​ທີ່​ສ້າງ​ຢູ່​ເທິງ​ຫີນ​ຢືນ​ຢູ່​ຢ່າງ​ໝັ້ນຄົງ.</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ພະ​ເຍຊູ​ກ່າວ​ວ່າ, “ທຸກ​ຄົນ​ທີ່​ໄດ້​ຍິນ​ຖ້ອຍຄຳ​ຂອງ​ເຮົາ​ແລະ​ປະຕິບັດ​ກໍ​ຄື​ກັບ​ຄົນ​ມີ​ປັນຍາ​ທີ່​ສ້າງ​ເຮືອນ​ຢູ່​ເທິງ​ຫີ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o" sz="3600">
                <a:solidFill>
                  <a:schemeClr val="tx1">
                    <a:lumMod val="65000"/>
                    <a:lumOff val="35000"/>
                  </a:schemeClr>
                </a:solidFill>
              </a:rPr>
              <a:t>ພະ​ເຍຊູ​ກ່າວ​ວ່າ, “ທຸກ​ຄົນ​ທີ່​ໄດ້​ຍິນ​ຖ້ອຍຄຳ​ຂອງ​ເຮົາ​ແລະ​ປະຕິບັດ​ກໍ​ຄື​ກັບ​ຄົນ​ມີ​ປັນຍາ​ທີ່​ສ້າງ​ເຮືອນ​ຢູ່​ເທິງ​ຫີນ.”</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ເຈົ້າເອົາທຸກຖ້ອຍຄຳຂອງພຣະເຈົ້າໄປປະຕິບັດບໍ?</a:t>
            </a:r>
            <a:r xmlns:a="http://schemas.openxmlformats.org/drawingml/2006/main">
              <a:rPr altLang="en-US" lang="lo" sz="3600">
                <a:solidFill>
                  <a:schemeClr val="tx1">
                    <a:lumMod val="65000"/>
                    <a:lumOff val="35000"/>
                  </a:schemeClr>
                </a:solidFill>
              </a:rPr>
              <a:t> </a:t>
            </a:r>
            <a:r xmlns:a="http://schemas.openxmlformats.org/drawingml/2006/main">
              <a:rPr altLang="ko-KR" lang="lo" sz="3600">
                <a:solidFill>
                  <a:schemeClr val="tx1">
                    <a:lumMod val="65000"/>
                    <a:lumOff val="35000"/>
                  </a:schemeClr>
                </a:solidFill>
              </a:rPr>
              <a:t>ຂໍ​ໃຫ້​ເຮົາ​ເປັນ​ຄົນ​ສະຫລາດ​ທີ່​ເຊື່ອ​ຟັງ​ພຣະ​ຄຳ​ຂອງ​ພຣະ​ເຈົ້າ.</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r xmlns:a="http://schemas.openxmlformats.org/drawingml/2006/main">
              <a:rPr altLang="en-US" lang="lo" sz="3600">
                <a:solidFill>
                  <a:srgbClr val="0070c0"/>
                </a:solidFill>
              </a:rPr>
              <a:t> </a:t>
            </a:r>
            <a:r xmlns:a="http://schemas.openxmlformats.org/drawingml/2006/main">
              <a:rPr altLang="ko-KR" lang="lo" sz="3600">
                <a:solidFill>
                  <a:srgbClr val="0070c0"/>
                </a:solidFill>
              </a:rPr>
              <a:t>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ພຣະເຢຊູເປັນຜູ້ທີ່ພໍໃຈໃນຜູ້ທີ່ເຊື່ອຟັງພຣະຄໍາ.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ເມື່ອໃດທີ່ເຮືອນທີ່ສ້າງຂຶ້ນເທິງດິນຊາຍພັງລົງ?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ທັນທີທີ່ເຮືອນຖືກສ້າງຂຶ້ນ,</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​ໃນ​ເວ​ລາ​ທີ່​ແສງ​ຕາ​ເວັນ​ໄດ້​ສ່ອງ​ແສງ​,</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ເມື່ອ​ຄົນ​ຫຼາຍ​ຄົນ​ເຂົ້າ​ມາ​ໃນ​ເຮືອນ,</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​ເມື່ອ​ຝົນຕົກ​ຫຼາຍ​ແລະ​ນ້ຳ​ຖ້ວມ,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​ເມື່ອ​ຝົນຕົກ​ຫຼາຍ​ແລະ​ນ້ຳ​ຖ້ວມ,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“ເຫດສະນັ້ນ ທຸກຄົນ​ທີ່​ໄດ້​ຍິນ​ຖ້ອຍຄຳ​ຂອງ​ເຮົາ ແລະ​ປະຕິບັດ​ຕາມ​ນັ້ນ ກໍ​ເໝືອນ​ດັ່ງ​ຄົນ​ສະຫລາດ​ທີ່​ສ້າງ​ເຮືອນ​ຂອງຕົນ​ໄວ້​ເທິງ​ຫີນ.</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7:</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79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ຫ້າເວີຈິນໄອແລນສະຫລາດ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"ສະ​ນັ້ນ​ຈົ່ງ​ເຝົ້າ​ລະ​ວັງ, ເພາະ​ວ່າ​ທ່ານ​ບໍ່​ຮູ້​ວ່າ​ມື້​ຫຼື​ຊົ່ວ​ໂມງ."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25:</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ພວກເຮົາເຮັດບາບຫຼາຍຢ່າງໃນຊີວິດຂອງພວກເຮົາ.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ດັ່ງນັ້ນ ພວກເຮົາຮູ້ສຶກຜິດສໍາລັບການເຮັດບາບຕໍ່ພຣະເຈົ້າ.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ແຕ່ພຣະເຈົ້າສະເຫມີໃຫ້ອະໄພພວກເຮົາສໍາລັບບາບຂອງພວກເຮົາ.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ເພາະ​ວ່າ​ພະ​ເຍຊູ​ໄດ້​ຮັບ​ເອົາ​ບາບ​ທັງ​ໝົດ​ຂອງ​ເຮົາ​ແລ້ວ.</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ເຈົ້າຕ້ອງເຊື່ອເລື່ອງນີ້ ແລະໄປຫາພຣະເຈົ້າດ້ວຍຄວາມກະຕັນຍູ ແລະຄວາມສຸກ.</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ມີ​ຍິງ​ສາວ​ບໍລິສຸດ​ສິບ​ຄົນ​ທີ່​ກຳລັງ​ຕຽມ​ງານ​ເທດສະການ​ແຕ່ງງານ. ເດັກ​ຍິງ​ທີ່​ມີ​ສະຕິ​ປັນຍາ​ຫ້າ​ຄົນ​ໄດ້​ກຽມ​ໂຄມ​ໄຟ​ດ້ວຍ​ນ້ຳມັນ​ພຽງ​ພໍ, ແຕ່​ອີກ​ຫ້າ​ຄົນ​ບໍ່​ໄດ້.</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o" altLang="ko-KR" sz="3200">
                <a:solidFill>
                  <a:schemeClr val="tx1">
                    <a:lumMod val="65000"/>
                    <a:lumOff val="35000"/>
                  </a:schemeClr>
                </a:solidFill>
              </a:rPr>
              <a:t>ໃນ​ຕອນ​ກາງ​ຄືນ, ໃນ​ເວ​ລາ​ທີ່​ເຈົ້າ​ບ່າວ​ຊ້າ, ຍິງ​ບໍ​ລິ​ສັດ​ສິບ​ໄດ້​ນອນ​ຫລັບ.</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"ເຈົ້າບ່າວຢູ່ທີ່ນີ້!" ພົມມະຈາລີໄດ້ລຸກຂຶ້ນຢ່າງຮີບດ່ວນ. ແລະ​ແສງ​ຂອງ​ຍິງ​ສາວ​ບໍລິສຸດ​ຫ້າ​ຄົນ​ທີ່​ບໍ່​ໄດ້​ກຽມ​ນ້ຳມັນ​ໃຫ້​ພຽງພໍ​ກໍ​ອອກ​ໄປ.</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“ເອົານໍ້າມັນມາໃຫ້ເຮົາແດ່.” “ຖ້າເຮົາເອົານໍ້າມັນມາໃຫ້ເຈົ້າ, ເຮົາອາດນ້ຳມັນໝົດຄືກັນ. ໄປເອົານ້ຳມັນແດ່."</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ແຕ່​ໃນ​ຂະນະ​ທີ່​ຍິງ​ສາວ​ໂງ່​ຫ້າ​ຄົນ​ໄປ​ຊື້​ນ້ຳມັນ, ປະຕູ​ຂອງ​ງານ​ລ້ຽງ​ກໍ​ປິດ. ໃນທີ່ສຸດ, ເດັກຍິງທີ່ໂງ່ຫ້າຄົນບໍ່ໄດ້ຖືກອະນຸຍາດໃຫ້ເຂົ້າຮ່ວມງານລ້ຽງ.</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o" sz="3600">
                <a:solidFill>
                  <a:schemeClr val="tx1">
                    <a:lumMod val="65000"/>
                    <a:lumOff val="35000"/>
                  </a:schemeClr>
                </a:solidFill>
              </a:rPr>
              <a:t>ນີ້​ແມ່ນ​ເລື່ອງ​ທີ່​ພະ​ເຍຊູ​ບອກ​ວ່າ​ເຮົາ​ຈະ​ລໍ​ຖ້າ​ວັນ​ທີ່​ພະອົງ​ກັບ​ມາ.</a:t>
            </a:r>
            <a:r xmlns:a="http://schemas.openxmlformats.org/drawingml/2006/main">
              <a:rPr altLang="en-US" lang="lo" sz="3600">
                <a:solidFill>
                  <a:schemeClr val="tx1">
                    <a:lumMod val="65000"/>
                    <a:lumOff val="35000"/>
                  </a:schemeClr>
                </a:solidFill>
              </a:rPr>
              <a:t> </a:t>
            </a:r>
            <a:r xmlns:a="http://schemas.openxmlformats.org/drawingml/2006/main">
              <a:rPr altLang="ko-KR" lang="lo" sz="3600">
                <a:solidFill>
                  <a:schemeClr val="tx1">
                    <a:lumMod val="65000"/>
                    <a:lumOff val="35000"/>
                  </a:schemeClr>
                </a:solidFill>
              </a:rPr>
              <a:t>ບໍ່​ມີ​ໃຜ​ຮູ້</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ເມື່ອ​ພະ​ເຍຊູ​ຈະ​ມາ​ອີກ.</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o" sz="3600">
                <a:solidFill>
                  <a:schemeClr val="tx1">
                    <a:lumMod val="65000"/>
                    <a:lumOff val="35000"/>
                  </a:schemeClr>
                </a:solidFill>
              </a:rPr>
              <a:t>ແຕ່​ຄື​ກັບ​ຍິງ​ສາວ​ບໍລິສຸດ​ຫ້າ​ຄົນ ເຮົາ​ຕ້ອງ​ຕື່ນ​ຂຶ້ນ​ແລະ​ລໍ​ຖ້າ​ພະ​ເຍຊູ​ດ້ວຍ​ໃຈ​ທີ່​ຕຽມ​ພ້ອມ​ສະເໝີ.</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ພະ​ເຍຊູ​ສັນຍາ​ວ່າ​ຈະ​ກັບ​ມາ​ແຜ່ນດິນ​ນີ້​ອີກ​ເມື່ອ​ບໍ່​ມີ​ໃຜ​ຮູ້.</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ຍິງສາວຫ້າຄົນທີ່ໂງ່ຈ້າບໍ່ໄດ້ກະກຽມຫຍັງ?</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ນ້ຳມັນ</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ນ້ຳ</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ເຄື່ອງນຸ່ງ</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​ຂອງ​ຂວັນ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① </a:t>
            </a:r>
            <a:r xmlns:a="http://schemas.openxmlformats.org/drawingml/2006/main">
              <a:rPr altLang="ko-KR" lang="lo" sz="2800">
                <a:solidFill>
                  <a:srgbClr val="ff0000"/>
                </a:solidFill>
              </a:rPr>
              <a:t>ນ້ຳມັນ</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"ສະ​ນັ້ນ​ຈົ່ງ​ເຝົ້າ​ລະ​ວັງ, ເພາະ​ວ່າ​ທ່ານ​ບໍ່​ຮູ້​ວ່າ​ມື້​ຫຼື​ຊົ່ວ​ໂມງ."</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25:</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o" altLang="ko-KR" b="1">
                <a:solidFill>
                  <a:schemeClr val="tx1">
                    <a:lumMod val="50000"/>
                    <a:lumOff val="50000"/>
                  </a:schemeClr>
                </a:solidFill>
              </a:rPr>
              <a:t>ສະບັບເລກທີ 80 ພຣະຄໍາຂອງພຣະເຈົ້າ</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o" altLang="ko-KR" sz="4400"/>
              <a:t>ຄໍາອຸປະມາຂອງພອນສະຫວັນ</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a:t>
            </a:r>
            <a:r xmlns:a="http://schemas.openxmlformats.org/drawingml/2006/main">
              <a:rPr altLang="en-US" lang="lo" sz="3600">
                <a:solidFill>
                  <a:srgbClr val="0070c0"/>
                </a:solidFill>
              </a:rPr>
              <a:t> </a:t>
            </a:r>
            <a:r xmlns:a="http://schemas.openxmlformats.org/drawingml/2006/main">
              <a:rPr altLang="ko-KR" lang="lo" sz="3600">
                <a:solidFill>
                  <a:srgbClr val="0070c0"/>
                </a:solidFill>
              </a:rPr>
              <a:t>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ພະ​ເຍຊູ​ເປັນ​ຜູ້​ທີ່​ຮັກ​ແລະ​ຄອຍ​ຖ້າ​ເຮົາ​ສະເໝີ.</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"ນາຍຂອງລາວຕອບວ່າ, 'ດີແລ້ວ, ຄົນຮັບໃຊ້ທີ່ດີແລະສັດຊື່, ເຈົ້າໄດ້ສັດຊື່ໃນເລື່ອງເລັກນ້ອຍ, ຂ້ອຍຈະໃຫ້ເຈົ້າຮັບຜິດຊອບຫຼາຍສິ່ງ, ມາແບ່ງປັນຄວາມສຸກຂອງເຈົ້າຂອງເຈົ້າ!'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ຄົນ​ໜຶ່ງ​ໄດ້​ມອບ​ເງິນ​ໃຫ້​ຜູ້​ຮັບໃຊ້​ຂອງ​ຕົນ​ໃນ​ການ​ເດີນທາງ​ໄປ​ຕ່າງປະເທດ. ເພິ່ນ​ໄດ້​ມອບ​ເງິນ​ຫ້າ​ຕາລັນ​ໃຫ້​ຜູ້​ຮັບ​ໃຊ້​ຄົນ​ທີ​ໜຶ່ງ, ສອງ​ໃຫ້​ຄົນ​ທີ​ສອງ, ແລະ​ຄົນ​ທີ​ສາມ.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lo" sz="2800">
                <a:solidFill>
                  <a:schemeClr val="tx1">
                    <a:lumMod val="65000"/>
                    <a:lumOff val="35000"/>
                  </a:schemeClr>
                </a:solidFill>
              </a:rPr>
              <a:t>ຜູ້​ຮັບ​ໃຊ້​ທີ່​ໄດ້​ຮັບ 5 ພອນ​ສະ​ຫວັນ ແລະ​ສອງ​ພອນ​ສະ​ຫວັນ ໄດ້​ໄປ​ໃນ​ເວ​ລາ​ດຽວ​ກັນ ແລະ​ເອົາ​ເງິນ​ໄປ​ເຮັດ​ວຽກ ແລະ​ໄດ້​ກຳ​ໄລ​ເປັນ​ສອງ​ເທົ່າ. ຢ່າງໃດກໍຕາມ, ຜູ້ຊາຍທີ່ໄດ້ຮັບ 1 ພອນສະຫວັນໄດ້ອອກໄປແລະຂຸດຂຸມໃນດິນແລະເຊື່ອງເງິນຂອງນາຍຂອງລາວ.</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ເມື່ອ​ນາຍ​ກັບ​ຄືນ​ມາ​ແລະ​ບັນ​ຊີ​ກັບ​ເຂົາ​ເຈົ້າ, ຄົນ​ຮັບ​ໃຊ້​ຄົນ​ທີ​ໜຶ່ງ​ໄດ້​ເງິນ​ອີກ​ຫ້າ​ພອນ​ສະ​ຫວັນ, ແລະ​ຜູ້​ທີ​ສອງ​ອີກ​ສອງ​ຄົນ.</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ແຕ່, ຄົນຮັບໃຊ້ຜູ້ທີ່ໄດ້ຮັບພອນສະຫວັນອັນໜຶ່ງນັ້ນບໍ່ໄດ້ຮັບຫຍັງເລີຍ. “ອາຈານ, ເຈົ້າໄດ້ໃຫ້ຂ້ອຍພຽງໜຶ່ງພອນສະຫວັນເທົ່ານັ້ນ. ແລ້ວຂ້ອຍຈະຫາເງິນເພີ່ມໄດ້ແນວໃດ?”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lo" altLang="ko-KR" sz="2800">
                <a:solidFill>
                  <a:schemeClr val="tx1">
                    <a:lumMod val="65000"/>
                    <a:lumOff val="35000"/>
                  </a:schemeClr>
                </a:solidFill>
              </a:rPr>
              <a:t>ນາຍຂອງລາວໃຈຮ້າຍ. “ເຈົ້າຄວນເອົາເງິນຂອງຂ້ອຍໄປຝາກກັບທະນາຄານ, ຂ້ອຍຈະໄດ້ຮັບດອກເບ້ຍຄືນ. ເຈົ້າຜູ້ຮັບໃຊ້ທີ່ບໍ່ມີຄ່າ, ອອກຈາກເຮືອນຂອງຂ້ອຍ!"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ບົດຮຽນມື້ນີ້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solidFill>
                  <a:schemeClr val="tx1">
                    <a:lumMod val="65000"/>
                    <a:lumOff val="35000"/>
                  </a:schemeClr>
                </a:solidFill>
              </a:rPr>
              <a:t>ພະ​ເຍຊູ​ເຕືອນ​ເຮົາ​ວ່າ​ບໍ່​ໃຫ້​ຂີ້ຄ້ານ​ຜ່ານ​ການ​ອຸປະມາ​ເລື່ອງ​ພອນ​ສະຫວັນ.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ມີບາງສິ່ງບາງຢ່າງທີ່ສໍາຄັນກວ່າຈໍານວນທີ່ພວກເຮົາໄດ້ຮັບ.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ສິ່ງ​ທີ່​ສຳຄັນ​ກວ່າ​ນັ້ນ​ແມ່ນ​ການ​ດຳລົງ​ຊີວິດ​ເພື່ອ​ລັດສະໝີ​ພາບ​ຂອງ​ພຣະ​ເຈົ້າ ໂດຍ​ການ​ໃຊ້​ສິ່ງ​ທີ່​ເຈົ້າ​ມີ​ຢ່າງ​ຊື່ສັດ.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ພວກເຮົາທຸກຄົນຄວນດໍາລົງຊີວິດແບບນັ້ນ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o" sz="3200">
                <a:solidFill>
                  <a:schemeClr val="tx1">
                    <a:lumMod val="65000"/>
                    <a:lumOff val="35000"/>
                  </a:schemeClr>
                </a:solidFill>
              </a:rPr>
              <a:t>ໄດ້ຮັບການສັນລະເສີນຈາກພຣະເຢຊູ.</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o" sz="3200"/>
              <a:t>ພະເຍຊູແມ່ນໃຜ?</a:t>
            </a:r>
            <a:r xmlns:a="http://schemas.openxmlformats.org/drawingml/2006/main">
              <a:rPr altLang="en-US" lang="l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rgbClr val="0070c0"/>
                </a:solidFill>
              </a:rPr>
              <a:t>ພຣະເຢຊູແມ່ນ..</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o" sz="3600">
                <a:solidFill>
                  <a:schemeClr val="tx1">
                    <a:lumMod val="65000"/>
                    <a:lumOff val="35000"/>
                  </a:schemeClr>
                </a:solidFill>
              </a:rPr>
              <a:t>ພຣະເຢຊູເປັນນາຍຂອງພວກເຮົາ, ຜູ້ທີ່ປະເມີນຊີວິດຂອງພວກເຮົາແລະໃຫ້ລາງວັນພວກເຮົາຕາມຄວາມເຫມາະສົມ.</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solidFill>
                  <a:srgbClr val="ff0000"/>
                </a:solidFill>
              </a:rPr>
              <a:t>ຄຳຖາມມື້ນີ້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o" sz="3200">
                <a:solidFill>
                  <a:schemeClr val="tx1">
                    <a:lumMod val="65000"/>
                    <a:lumOff val="35000"/>
                  </a:schemeClr>
                </a:solidFill>
              </a:rPr>
              <a:t>ນາຍ​ໄດ້​ມອບ​ຫຍັງ​ໃຫ້​ຄົນ​ຮັບໃຊ້​ໃນ​ຂະນະ​ທີ່​ເດີນທາງ​ໄປ​ໄກ?</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① </a:t>
            </a:r>
            <a:r xmlns:a="http://schemas.openxmlformats.org/drawingml/2006/main">
              <a:rPr altLang="ko-KR" lang="lo" sz="2800">
                <a:solidFill>
                  <a:schemeClr val="tx1">
                    <a:lumMod val="65000"/>
                    <a:lumOff val="35000"/>
                  </a:schemeClr>
                </a:solidFill>
              </a:rPr>
              <a:t>ເຮືອນ</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② </a:t>
            </a:r>
            <a:r xmlns:a="http://schemas.openxmlformats.org/drawingml/2006/main">
              <a:rPr altLang="ko-KR" lang="lo" sz="2800">
                <a:solidFill>
                  <a:schemeClr val="tx1">
                    <a:lumMod val="65000"/>
                    <a:lumOff val="35000"/>
                  </a:schemeClr>
                </a:solidFill>
              </a:rPr>
              <a:t>ພາກສະຫນາມ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③ </a:t>
            </a:r>
            <a:r xmlns:a="http://schemas.openxmlformats.org/drawingml/2006/main">
              <a:rPr altLang="ko-KR" lang="lo" sz="2800">
                <a:solidFill>
                  <a:schemeClr val="tx1">
                    <a:lumMod val="65000"/>
                    <a:lumOff val="35000"/>
                  </a:schemeClr>
                </a:solidFill>
              </a:rPr>
              <a:t>ຮ້ານ</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chemeClr val="tx1">
                    <a:lumMod val="65000"/>
                    <a:lumOff val="35000"/>
                  </a:schemeClr>
                </a:solidFill>
              </a:rPr>
              <a:t>④ </a:t>
            </a:r>
            <a:r xmlns:a="http://schemas.openxmlformats.org/drawingml/2006/main">
              <a:rPr altLang="ko-KR" lang="lo" sz="2800">
                <a:solidFill>
                  <a:schemeClr val="tx1">
                    <a:lumMod val="65000"/>
                    <a:lumOff val="35000"/>
                  </a:schemeClr>
                </a:solidFill>
              </a:rPr>
              <a:t>ພອນສະຫວັນ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o" sz="2800">
                <a:solidFill>
                  <a:srgbClr val="ff0000"/>
                </a:solidFill>
              </a:rPr>
              <a:t>④ </a:t>
            </a:r>
            <a:r xmlns:a="http://schemas.openxmlformats.org/drawingml/2006/main">
              <a:rPr altLang="ko-KR" lang="lo" sz="2800">
                <a:solidFill>
                  <a:srgbClr val="ff0000"/>
                </a:solidFill>
              </a:rPr>
              <a:t>ພອນສະຫວັນ</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o" sz="4000"/>
              <a:t>ພຣະຄໍາຂອງມື້ນີ້</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o" sz="3600"/>
              <a:t>"ນາຍຂອງລາວຕອບວ່າ, 'ດີແລ້ວ, ຄົນຮັບໃຊ້ທີ່ດີແລະສັດຊື່, ເຈົ້າໄດ້ສັດຊື່ໃນເລື່ອງເລັກນ້ອຍ, ຂ້ອຍຈະໃຫ້ເຈົ້າຮັບຜິດຊອບຫຼາຍສິ່ງ, ມາແບ່ງປັນຄວາມສຸກຂອງເຈົ້າຂອງເຈົ້າ!'</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o" sz="2800">
                <a:solidFill>
                  <a:schemeClr val="tx1">
                    <a:lumMod val="65000"/>
                    <a:lumOff val="35000"/>
                  </a:schemeClr>
                </a:solidFill>
              </a:rPr>
              <a:t>ມັດທາຍ</a:t>
            </a:r>
            <a:r xmlns:a="http://schemas.openxmlformats.org/drawingml/2006/main">
              <a:rPr altLang="en-US" lang="lo" sz="2800">
                <a:solidFill>
                  <a:schemeClr val="tx1">
                    <a:lumMod val="65000"/>
                    <a:lumOff val="35000"/>
                  </a:schemeClr>
                </a:solidFill>
              </a:rPr>
              <a:t> </a:t>
            </a:r>
            <a:r xmlns:a="http://schemas.openxmlformats.org/drawingml/2006/main">
              <a:rPr altLang="ko-KR" lang="l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